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64"/>
  </p:notesMasterIdLst>
  <p:sldIdLst>
    <p:sldId id="324" r:id="rId3"/>
    <p:sldId id="755" r:id="rId4"/>
    <p:sldId id="800" r:id="rId5"/>
    <p:sldId id="802" r:id="rId6"/>
    <p:sldId id="774" r:id="rId7"/>
    <p:sldId id="775" r:id="rId8"/>
    <p:sldId id="791" r:id="rId9"/>
    <p:sldId id="828" r:id="rId10"/>
    <p:sldId id="735" r:id="rId11"/>
    <p:sldId id="753" r:id="rId12"/>
    <p:sldId id="804" r:id="rId13"/>
    <p:sldId id="833" r:id="rId14"/>
    <p:sldId id="678" r:id="rId15"/>
    <p:sldId id="679" r:id="rId16"/>
    <p:sldId id="754" r:id="rId17"/>
    <p:sldId id="761" r:id="rId18"/>
    <p:sldId id="839" r:id="rId19"/>
    <p:sldId id="762" r:id="rId20"/>
    <p:sldId id="805" r:id="rId21"/>
    <p:sldId id="829" r:id="rId22"/>
    <p:sldId id="842" r:id="rId23"/>
    <p:sldId id="765" r:id="rId24"/>
    <p:sldId id="841" r:id="rId25"/>
    <p:sldId id="766" r:id="rId26"/>
    <p:sldId id="843" r:id="rId27"/>
    <p:sldId id="767" r:id="rId28"/>
    <p:sldId id="769" r:id="rId29"/>
    <p:sldId id="830" r:id="rId30"/>
    <p:sldId id="583" r:id="rId31"/>
    <p:sldId id="847" r:id="rId32"/>
    <p:sldId id="853" r:id="rId33"/>
    <p:sldId id="467" r:id="rId34"/>
    <p:sldId id="550" r:id="rId35"/>
    <p:sldId id="529" r:id="rId36"/>
    <p:sldId id="553" r:id="rId37"/>
    <p:sldId id="534" r:id="rId38"/>
    <p:sldId id="549" r:id="rId39"/>
    <p:sldId id="554" r:id="rId40"/>
    <p:sldId id="836" r:id="rId41"/>
    <p:sldId id="837" r:id="rId42"/>
    <p:sldId id="854" r:id="rId43"/>
    <p:sldId id="558" r:id="rId44"/>
    <p:sldId id="838" r:id="rId45"/>
    <p:sldId id="557" r:id="rId46"/>
    <p:sldId id="831" r:id="rId47"/>
    <p:sldId id="855" r:id="rId48"/>
    <p:sldId id="590" r:id="rId49"/>
    <p:sldId id="564" r:id="rId50"/>
    <p:sldId id="856" r:id="rId51"/>
    <p:sldId id="812" r:id="rId52"/>
    <p:sldId id="813" r:id="rId53"/>
    <p:sldId id="260" r:id="rId54"/>
    <p:sldId id="771" r:id="rId55"/>
    <p:sldId id="609" r:id="rId56"/>
    <p:sldId id="605" r:id="rId57"/>
    <p:sldId id="607" r:id="rId58"/>
    <p:sldId id="610" r:id="rId59"/>
    <p:sldId id="269" r:id="rId60"/>
    <p:sldId id="832" r:id="rId61"/>
    <p:sldId id="613" r:id="rId62"/>
    <p:sldId id="493" r:id="rId6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quel Hierro" initials="RH" lastIdx="3" clrIdx="0">
    <p:extLst>
      <p:ext uri="{19B8F6BF-5375-455C-9EA6-DF929625EA0E}">
        <p15:presenceInfo xmlns:p15="http://schemas.microsoft.com/office/powerpoint/2012/main" userId="S::rhierro@zitec.es::4e3168db-467b-47fe-904b-6e9f38b5b9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A36F1E-3DBE-4D5D-A51D-01516C7C6070}" v="7" dt="2021-11-03T11:52:07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quel Hierro" userId="4e3168db-467b-47fe-904b-6e9f38b5b92a" providerId="ADAL" clId="{5F96E766-D234-444E-9089-D8DC9903AE61}"/>
    <pc:docChg chg="modSld">
      <pc:chgData name="Raquel Hierro" userId="4e3168db-467b-47fe-904b-6e9f38b5b92a" providerId="ADAL" clId="{5F96E766-D234-444E-9089-D8DC9903AE61}" dt="2021-10-18T07:19:42.310" v="13" actId="20577"/>
      <pc:docMkLst>
        <pc:docMk/>
      </pc:docMkLst>
      <pc:sldChg chg="modSp mod">
        <pc:chgData name="Raquel Hierro" userId="4e3168db-467b-47fe-904b-6e9f38b5b92a" providerId="ADAL" clId="{5F96E766-D234-444E-9089-D8DC9903AE61}" dt="2021-10-18T07:19:42.310" v="13" actId="20577"/>
        <pc:sldMkLst>
          <pc:docMk/>
          <pc:sldMk cId="4195450552" sldId="791"/>
        </pc:sldMkLst>
        <pc:spChg chg="mod">
          <ac:chgData name="Raquel Hierro" userId="4e3168db-467b-47fe-904b-6e9f38b5b92a" providerId="ADAL" clId="{5F96E766-D234-444E-9089-D8DC9903AE61}" dt="2021-10-18T07:19:42.310" v="13" actId="20577"/>
          <ac:spMkLst>
            <pc:docMk/>
            <pc:sldMk cId="4195450552" sldId="791"/>
            <ac:spMk id="3" creationId="{E48B8E2D-554C-43AA-A2C2-CE05C6DC5239}"/>
          </ac:spMkLst>
        </pc:spChg>
      </pc:sldChg>
    </pc:docChg>
  </pc:docChgLst>
  <pc:docChgLst>
    <pc:chgData name="Raquel Hierro" userId="4e3168db-467b-47fe-904b-6e9f38b5b92a" providerId="ADAL" clId="{D8A36F1E-3DBE-4D5D-A51D-01516C7C6070}"/>
    <pc:docChg chg="undo custSel addSld delSld modSld">
      <pc:chgData name="Raquel Hierro" userId="4e3168db-467b-47fe-904b-6e9f38b5b92a" providerId="ADAL" clId="{D8A36F1E-3DBE-4D5D-A51D-01516C7C6070}" dt="2021-11-03T12:03:54.301" v="29" actId="47"/>
      <pc:docMkLst>
        <pc:docMk/>
      </pc:docMkLst>
      <pc:sldChg chg="del">
        <pc:chgData name="Raquel Hierro" userId="4e3168db-467b-47fe-904b-6e9f38b5b92a" providerId="ADAL" clId="{D8A36F1E-3DBE-4D5D-A51D-01516C7C6070}" dt="2021-11-03T11:50:04.092" v="0" actId="47"/>
        <pc:sldMkLst>
          <pc:docMk/>
          <pc:sldMk cId="0" sldId="297"/>
        </pc:sldMkLst>
      </pc:sldChg>
      <pc:sldChg chg="add del">
        <pc:chgData name="Raquel Hierro" userId="4e3168db-467b-47fe-904b-6e9f38b5b92a" providerId="ADAL" clId="{D8A36F1E-3DBE-4D5D-A51D-01516C7C6070}" dt="2021-11-03T12:02:13.224" v="25" actId="47"/>
        <pc:sldMkLst>
          <pc:docMk/>
          <pc:sldMk cId="2235875462" sldId="464"/>
        </pc:sldMkLst>
      </pc:sldChg>
      <pc:sldChg chg="del">
        <pc:chgData name="Raquel Hierro" userId="4e3168db-467b-47fe-904b-6e9f38b5b92a" providerId="ADAL" clId="{D8A36F1E-3DBE-4D5D-A51D-01516C7C6070}" dt="2021-11-03T12:02:36.331" v="28" actId="47"/>
        <pc:sldMkLst>
          <pc:docMk/>
          <pc:sldMk cId="2489887046" sldId="517"/>
        </pc:sldMkLst>
      </pc:sldChg>
      <pc:sldChg chg="del">
        <pc:chgData name="Raquel Hierro" userId="4e3168db-467b-47fe-904b-6e9f38b5b92a" providerId="ADAL" clId="{D8A36F1E-3DBE-4D5D-A51D-01516C7C6070}" dt="2021-11-03T12:02:29.283" v="27" actId="47"/>
        <pc:sldMkLst>
          <pc:docMk/>
          <pc:sldMk cId="1394443415" sldId="759"/>
        </pc:sldMkLst>
      </pc:sldChg>
      <pc:sldChg chg="del">
        <pc:chgData name="Raquel Hierro" userId="4e3168db-467b-47fe-904b-6e9f38b5b92a" providerId="ADAL" clId="{D8A36F1E-3DBE-4D5D-A51D-01516C7C6070}" dt="2021-11-03T12:02:21.382" v="26" actId="47"/>
        <pc:sldMkLst>
          <pc:docMk/>
          <pc:sldMk cId="3806968905" sldId="760"/>
        </pc:sldMkLst>
      </pc:sldChg>
      <pc:sldChg chg="del">
        <pc:chgData name="Raquel Hierro" userId="4e3168db-467b-47fe-904b-6e9f38b5b92a" providerId="ADAL" clId="{D8A36F1E-3DBE-4D5D-A51D-01516C7C6070}" dt="2021-11-03T12:03:54.301" v="29" actId="47"/>
        <pc:sldMkLst>
          <pc:docMk/>
          <pc:sldMk cId="3170042192" sldId="768"/>
        </pc:sldMkLst>
      </pc:sldChg>
      <pc:sldChg chg="del">
        <pc:chgData name="Raquel Hierro" userId="4e3168db-467b-47fe-904b-6e9f38b5b92a" providerId="ADAL" clId="{D8A36F1E-3DBE-4D5D-A51D-01516C7C6070}" dt="2021-11-03T11:51:35.493" v="9" actId="47"/>
        <pc:sldMkLst>
          <pc:docMk/>
          <pc:sldMk cId="111092139" sldId="770"/>
        </pc:sldMkLst>
      </pc:sldChg>
      <pc:sldChg chg="del">
        <pc:chgData name="Raquel Hierro" userId="4e3168db-467b-47fe-904b-6e9f38b5b92a" providerId="ADAL" clId="{D8A36F1E-3DBE-4D5D-A51D-01516C7C6070}" dt="2021-11-03T11:51:49.788" v="12" actId="47"/>
        <pc:sldMkLst>
          <pc:docMk/>
          <pc:sldMk cId="1165208451" sldId="777"/>
        </pc:sldMkLst>
      </pc:sldChg>
      <pc:sldChg chg="del">
        <pc:chgData name="Raquel Hierro" userId="4e3168db-467b-47fe-904b-6e9f38b5b92a" providerId="ADAL" clId="{D8A36F1E-3DBE-4D5D-A51D-01516C7C6070}" dt="2021-11-03T11:51:52.452" v="13" actId="47"/>
        <pc:sldMkLst>
          <pc:docMk/>
          <pc:sldMk cId="123060663" sldId="778"/>
        </pc:sldMkLst>
      </pc:sldChg>
      <pc:sldChg chg="delSp">
        <pc:chgData name="Raquel Hierro" userId="4e3168db-467b-47fe-904b-6e9f38b5b92a" providerId="ADAL" clId="{D8A36F1E-3DBE-4D5D-A51D-01516C7C6070}" dt="2021-11-03T11:50:34.656" v="5" actId="478"/>
        <pc:sldMkLst>
          <pc:docMk/>
          <pc:sldMk cId="4195450552" sldId="791"/>
        </pc:sldMkLst>
        <pc:picChg chg="del">
          <ac:chgData name="Raquel Hierro" userId="4e3168db-467b-47fe-904b-6e9f38b5b92a" providerId="ADAL" clId="{D8A36F1E-3DBE-4D5D-A51D-01516C7C6070}" dt="2021-11-03T11:50:30.916" v="2" actId="478"/>
          <ac:picMkLst>
            <pc:docMk/>
            <pc:sldMk cId="4195450552" sldId="791"/>
            <ac:picMk id="3078" creationId="{AE31B305-B845-4FC3-9B49-E5A86A7B5D3D}"/>
          </ac:picMkLst>
        </pc:picChg>
        <pc:picChg chg="del">
          <ac:chgData name="Raquel Hierro" userId="4e3168db-467b-47fe-904b-6e9f38b5b92a" providerId="ADAL" clId="{D8A36F1E-3DBE-4D5D-A51D-01516C7C6070}" dt="2021-11-03T11:50:32.225" v="3" actId="478"/>
          <ac:picMkLst>
            <pc:docMk/>
            <pc:sldMk cId="4195450552" sldId="791"/>
            <ac:picMk id="3080" creationId="{7B0A8CC1-D874-4C1E-8BFC-B0A953F67429}"/>
          </ac:picMkLst>
        </pc:picChg>
        <pc:picChg chg="del">
          <ac:chgData name="Raquel Hierro" userId="4e3168db-467b-47fe-904b-6e9f38b5b92a" providerId="ADAL" clId="{D8A36F1E-3DBE-4D5D-A51D-01516C7C6070}" dt="2021-11-03T11:50:33.096" v="4" actId="478"/>
          <ac:picMkLst>
            <pc:docMk/>
            <pc:sldMk cId="4195450552" sldId="791"/>
            <ac:picMk id="3082" creationId="{36FA8229-6C92-49C8-932F-790080E2B9B5}"/>
          </ac:picMkLst>
        </pc:picChg>
        <pc:picChg chg="del">
          <ac:chgData name="Raquel Hierro" userId="4e3168db-467b-47fe-904b-6e9f38b5b92a" providerId="ADAL" clId="{D8A36F1E-3DBE-4D5D-A51D-01516C7C6070}" dt="2021-11-03T11:50:34.656" v="5" actId="478"/>
          <ac:picMkLst>
            <pc:docMk/>
            <pc:sldMk cId="4195450552" sldId="791"/>
            <ac:picMk id="7170" creationId="{880F8C41-7B69-4D9F-BFEA-8314CE16726F}"/>
          </ac:picMkLst>
        </pc:picChg>
      </pc:sldChg>
      <pc:sldChg chg="del">
        <pc:chgData name="Raquel Hierro" userId="4e3168db-467b-47fe-904b-6e9f38b5b92a" providerId="ADAL" clId="{D8A36F1E-3DBE-4D5D-A51D-01516C7C6070}" dt="2021-11-03T11:50:06.046" v="1" actId="47"/>
        <pc:sldMkLst>
          <pc:docMk/>
          <pc:sldMk cId="3828590468" sldId="799"/>
        </pc:sldMkLst>
      </pc:sldChg>
      <pc:sldChg chg="del">
        <pc:chgData name="Raquel Hierro" userId="4e3168db-467b-47fe-904b-6e9f38b5b92a" providerId="ADAL" clId="{D8A36F1E-3DBE-4D5D-A51D-01516C7C6070}" dt="2021-11-03T11:51:30.540" v="8" actId="47"/>
        <pc:sldMkLst>
          <pc:docMk/>
          <pc:sldMk cId="1942656195" sldId="814"/>
        </pc:sldMkLst>
      </pc:sldChg>
      <pc:sldChg chg="del">
        <pc:chgData name="Raquel Hierro" userId="4e3168db-467b-47fe-904b-6e9f38b5b92a" providerId="ADAL" clId="{D8A36F1E-3DBE-4D5D-A51D-01516C7C6070}" dt="2021-11-03T11:52:10.914" v="18" actId="47"/>
        <pc:sldMkLst>
          <pc:docMk/>
          <pc:sldMk cId="1116884881" sldId="823"/>
        </pc:sldMkLst>
      </pc:sldChg>
      <pc:sldChg chg="del">
        <pc:chgData name="Raquel Hierro" userId="4e3168db-467b-47fe-904b-6e9f38b5b92a" providerId="ADAL" clId="{D8A36F1E-3DBE-4D5D-A51D-01516C7C6070}" dt="2021-11-03T11:51:37.231" v="10" actId="47"/>
        <pc:sldMkLst>
          <pc:docMk/>
          <pc:sldMk cId="502165170" sldId="840"/>
        </pc:sldMkLst>
      </pc:sldChg>
      <pc:sldChg chg="del">
        <pc:chgData name="Raquel Hierro" userId="4e3168db-467b-47fe-904b-6e9f38b5b92a" providerId="ADAL" clId="{D8A36F1E-3DBE-4D5D-A51D-01516C7C6070}" dt="2021-11-03T11:51:41.783" v="11" actId="47"/>
        <pc:sldMkLst>
          <pc:docMk/>
          <pc:sldMk cId="2810512333" sldId="844"/>
        </pc:sldMkLst>
      </pc:sldChg>
      <pc:sldChg chg="del">
        <pc:chgData name="Raquel Hierro" userId="4e3168db-467b-47fe-904b-6e9f38b5b92a" providerId="ADAL" clId="{D8A36F1E-3DBE-4D5D-A51D-01516C7C6070}" dt="2021-11-03T11:51:59.306" v="14" actId="47"/>
        <pc:sldMkLst>
          <pc:docMk/>
          <pc:sldMk cId="3704250688" sldId="845"/>
        </pc:sldMkLst>
      </pc:sldChg>
      <pc:sldChg chg="delSp">
        <pc:chgData name="Raquel Hierro" userId="4e3168db-467b-47fe-904b-6e9f38b5b92a" providerId="ADAL" clId="{D8A36F1E-3DBE-4D5D-A51D-01516C7C6070}" dt="2021-11-03T11:52:07.235" v="17" actId="478"/>
        <pc:sldMkLst>
          <pc:docMk/>
          <pc:sldMk cId="2843817747" sldId="847"/>
        </pc:sldMkLst>
        <pc:picChg chg="del">
          <ac:chgData name="Raquel Hierro" userId="4e3168db-467b-47fe-904b-6e9f38b5b92a" providerId="ADAL" clId="{D8A36F1E-3DBE-4D5D-A51D-01516C7C6070}" dt="2021-11-03T11:52:06.486" v="16" actId="478"/>
          <ac:picMkLst>
            <pc:docMk/>
            <pc:sldMk cId="2843817747" sldId="847"/>
            <ac:picMk id="1028" creationId="{93407B46-33F1-484F-ABC2-0E23BF6581CC}"/>
          </ac:picMkLst>
        </pc:picChg>
        <pc:picChg chg="del">
          <ac:chgData name="Raquel Hierro" userId="4e3168db-467b-47fe-904b-6e9f38b5b92a" providerId="ADAL" clId="{D8A36F1E-3DBE-4D5D-A51D-01516C7C6070}" dt="2021-11-03T11:52:07.235" v="17" actId="478"/>
          <ac:picMkLst>
            <pc:docMk/>
            <pc:sldMk cId="2843817747" sldId="847"/>
            <ac:picMk id="1030" creationId="{6A18FF77-6BEE-47C0-959F-1152429124EC}"/>
          </ac:picMkLst>
        </pc:picChg>
        <pc:picChg chg="del">
          <ac:chgData name="Raquel Hierro" userId="4e3168db-467b-47fe-904b-6e9f38b5b92a" providerId="ADAL" clId="{D8A36F1E-3DBE-4D5D-A51D-01516C7C6070}" dt="2021-11-03T11:52:05.631" v="15" actId="478"/>
          <ac:picMkLst>
            <pc:docMk/>
            <pc:sldMk cId="2843817747" sldId="847"/>
            <ac:picMk id="1032" creationId="{67597134-964F-4146-BCDB-5EE2D200B480}"/>
          </ac:picMkLst>
        </pc:picChg>
      </pc:sldChg>
      <pc:sldChg chg="del">
        <pc:chgData name="Raquel Hierro" userId="4e3168db-467b-47fe-904b-6e9f38b5b92a" providerId="ADAL" clId="{D8A36F1E-3DBE-4D5D-A51D-01516C7C6070}" dt="2021-11-03T11:53:01.543" v="21" actId="47"/>
        <pc:sldMkLst>
          <pc:docMk/>
          <pc:sldMk cId="1071422371" sldId="848"/>
        </pc:sldMkLst>
      </pc:sldChg>
      <pc:sldChg chg="del">
        <pc:chgData name="Raquel Hierro" userId="4e3168db-467b-47fe-904b-6e9f38b5b92a" providerId="ADAL" clId="{D8A36F1E-3DBE-4D5D-A51D-01516C7C6070}" dt="2021-11-03T11:52:20.899" v="20" actId="47"/>
        <pc:sldMkLst>
          <pc:docMk/>
          <pc:sldMk cId="922596874" sldId="849"/>
        </pc:sldMkLst>
      </pc:sldChg>
      <pc:sldChg chg="del">
        <pc:chgData name="Raquel Hierro" userId="4e3168db-467b-47fe-904b-6e9f38b5b92a" providerId="ADAL" clId="{D8A36F1E-3DBE-4D5D-A51D-01516C7C6070}" dt="2021-11-03T11:52:12.721" v="19" actId="47"/>
        <pc:sldMkLst>
          <pc:docMk/>
          <pc:sldMk cId="2787416519" sldId="850"/>
        </pc:sldMkLst>
      </pc:sldChg>
      <pc:sldChg chg="del">
        <pc:chgData name="Raquel Hierro" userId="4e3168db-467b-47fe-904b-6e9f38b5b92a" providerId="ADAL" clId="{D8A36F1E-3DBE-4D5D-A51D-01516C7C6070}" dt="2021-11-03T11:53:02.793" v="22" actId="47"/>
        <pc:sldMkLst>
          <pc:docMk/>
          <pc:sldMk cId="699308684" sldId="851"/>
        </pc:sldMkLst>
      </pc:sldChg>
      <pc:sldChg chg="del">
        <pc:chgData name="Raquel Hierro" userId="4e3168db-467b-47fe-904b-6e9f38b5b92a" providerId="ADAL" clId="{D8A36F1E-3DBE-4D5D-A51D-01516C7C6070}" dt="2021-11-03T12:00:38.552" v="23" actId="47"/>
        <pc:sldMkLst>
          <pc:docMk/>
          <pc:sldMk cId="4224030075" sldId="852"/>
        </pc:sldMkLst>
      </pc:sldChg>
      <pc:sldChg chg="del">
        <pc:chgData name="Raquel Hierro" userId="4e3168db-467b-47fe-904b-6e9f38b5b92a" providerId="ADAL" clId="{D8A36F1E-3DBE-4D5D-A51D-01516C7C6070}" dt="2021-11-03T12:01:12.222" v="24" actId="47"/>
        <pc:sldMkLst>
          <pc:docMk/>
          <pc:sldMk cId="3252702931" sldId="85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5880A-9848-4917-A8C0-D6120F7BBF7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5D0E4E-5A39-474E-8C3A-8F65FDD47D0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sz="1600" b="1" dirty="0">
              <a:solidFill>
                <a:schemeClr val="bg1"/>
              </a:solidFill>
            </a:rPr>
            <a:t>Aumenta productividad y Reduce</a:t>
          </a:r>
          <a:r>
            <a:rPr lang="es-ES" sz="1600" b="1" dirty="0"/>
            <a:t> </a:t>
          </a:r>
          <a:r>
            <a:rPr lang="es-ES" sz="1600" b="1" dirty="0">
              <a:solidFill>
                <a:schemeClr val="bg1"/>
              </a:solidFill>
            </a:rPr>
            <a:t>costes (genera rentabilidad)</a:t>
          </a:r>
          <a:endParaRPr lang="en-US" sz="1600" b="1" dirty="0">
            <a:solidFill>
              <a:schemeClr val="bg1"/>
            </a:solidFill>
          </a:endParaRPr>
        </a:p>
      </dgm:t>
    </dgm:pt>
    <dgm:pt modelId="{DEC0DEF5-B4C9-4D8C-B192-80CC62A0857B}" type="parTrans" cxnId="{2EA648C7-5E39-4C63-8561-76B3F243333E}">
      <dgm:prSet/>
      <dgm:spPr/>
      <dgm:t>
        <a:bodyPr/>
        <a:lstStyle/>
        <a:p>
          <a:endParaRPr lang="en-US" sz="2400" b="1"/>
        </a:p>
      </dgm:t>
    </dgm:pt>
    <dgm:pt modelId="{0A1B71E6-BDA2-4F94-A933-E34E0DB36744}" type="sibTrans" cxnId="{2EA648C7-5E39-4C63-8561-76B3F243333E}">
      <dgm:prSet/>
      <dgm:spPr/>
      <dgm:t>
        <a:bodyPr/>
        <a:lstStyle/>
        <a:p>
          <a:endParaRPr lang="en-US" sz="2400" b="1"/>
        </a:p>
      </dgm:t>
    </dgm:pt>
    <dgm:pt modelId="{3543720B-2EE1-450A-907B-2D4AA2F2970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>
              <a:solidFill>
                <a:schemeClr val="bg1"/>
              </a:solidFill>
            </a:rPr>
            <a:t>Imagen de </a:t>
          </a:r>
          <a:r>
            <a:rPr lang="en-US" sz="1600" b="1" dirty="0" err="1">
              <a:solidFill>
                <a:schemeClr val="bg1"/>
              </a:solidFill>
            </a:rPr>
            <a:t>marca</a:t>
          </a:r>
          <a:r>
            <a:rPr lang="en-US" sz="1600" b="1" dirty="0">
              <a:solidFill>
                <a:schemeClr val="bg1"/>
              </a:solidFill>
            </a:rPr>
            <a:t> </a:t>
          </a:r>
          <a:r>
            <a:rPr lang="en-US" sz="1600" b="1" dirty="0" err="1">
              <a:solidFill>
                <a:schemeClr val="bg1"/>
              </a:solidFill>
            </a:rPr>
            <a:t>mejorada</a:t>
          </a:r>
          <a:r>
            <a:rPr lang="en-US" sz="1600" b="1" dirty="0">
              <a:solidFill>
                <a:schemeClr val="bg1"/>
              </a:solidFill>
            </a:rPr>
            <a:t> y </a:t>
          </a:r>
          <a:r>
            <a:rPr lang="en-US" sz="1600" b="1" dirty="0" err="1">
              <a:solidFill>
                <a:schemeClr val="bg1"/>
              </a:solidFill>
            </a:rPr>
            <a:t>ventaja</a:t>
          </a:r>
          <a:r>
            <a:rPr lang="en-US" sz="1600" b="1" dirty="0">
              <a:solidFill>
                <a:schemeClr val="bg1"/>
              </a:solidFill>
            </a:rPr>
            <a:t> </a:t>
          </a:r>
          <a:r>
            <a:rPr lang="en-US" sz="1600" b="1" dirty="0" err="1">
              <a:solidFill>
                <a:schemeClr val="bg1"/>
              </a:solidFill>
            </a:rPr>
            <a:t>competitiva</a:t>
          </a:r>
          <a:endParaRPr lang="en-US" sz="1600" b="1" dirty="0">
            <a:solidFill>
              <a:schemeClr val="bg1"/>
            </a:solidFill>
          </a:endParaRPr>
        </a:p>
      </dgm:t>
    </dgm:pt>
    <dgm:pt modelId="{E390F265-B6FD-4468-AB6E-00C54C1738F4}" type="parTrans" cxnId="{C9E9AF6E-CD02-48C1-91D3-786AAC3F64FA}">
      <dgm:prSet/>
      <dgm:spPr/>
      <dgm:t>
        <a:bodyPr/>
        <a:lstStyle/>
        <a:p>
          <a:endParaRPr lang="es-ES" sz="2400" b="1"/>
        </a:p>
      </dgm:t>
    </dgm:pt>
    <dgm:pt modelId="{53B32BF4-CB7A-4B3E-A534-599DEC9CD2FB}" type="sibTrans" cxnId="{C9E9AF6E-CD02-48C1-91D3-786AAC3F64FA}">
      <dgm:prSet/>
      <dgm:spPr/>
      <dgm:t>
        <a:bodyPr/>
        <a:lstStyle/>
        <a:p>
          <a:endParaRPr lang="es-ES" sz="2400" b="1"/>
        </a:p>
      </dgm:t>
    </dgm:pt>
    <dgm:pt modelId="{0CD08EE4-CD1F-4AD3-8B99-09D9473A407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 err="1">
              <a:solidFill>
                <a:schemeClr val="bg1"/>
              </a:solidFill>
            </a:rPr>
            <a:t>Aumenta</a:t>
          </a:r>
          <a:r>
            <a:rPr lang="en-US" sz="1600" b="1" dirty="0">
              <a:solidFill>
                <a:schemeClr val="bg1"/>
              </a:solidFill>
            </a:rPr>
            <a:t> </a:t>
          </a:r>
          <a:r>
            <a:rPr lang="en-US" sz="1600" b="1" dirty="0" err="1">
              <a:solidFill>
                <a:schemeClr val="bg1"/>
              </a:solidFill>
            </a:rPr>
            <a:t>tu</a:t>
          </a:r>
          <a:r>
            <a:rPr lang="en-US" sz="1600" b="1" dirty="0">
              <a:solidFill>
                <a:schemeClr val="bg1"/>
              </a:solidFill>
            </a:rPr>
            <a:t> </a:t>
          </a:r>
          <a:r>
            <a:rPr lang="en-US" sz="1600" b="1" dirty="0" err="1">
              <a:solidFill>
                <a:schemeClr val="bg1"/>
              </a:solidFill>
            </a:rPr>
            <a:t>capacidad</a:t>
          </a:r>
          <a:r>
            <a:rPr lang="en-US" sz="1600" b="1" dirty="0">
              <a:solidFill>
                <a:schemeClr val="bg1"/>
              </a:solidFill>
            </a:rPr>
            <a:t> para </a:t>
          </a:r>
          <a:r>
            <a:rPr lang="en-US" sz="1600" b="1" dirty="0" err="1">
              <a:solidFill>
                <a:schemeClr val="bg1"/>
              </a:solidFill>
            </a:rPr>
            <a:t>cumplir</a:t>
          </a:r>
          <a:r>
            <a:rPr lang="en-US" sz="1600" b="1" dirty="0">
              <a:solidFill>
                <a:schemeClr val="bg1"/>
              </a:solidFill>
            </a:rPr>
            <a:t> con la </a:t>
          </a:r>
          <a:r>
            <a:rPr lang="en-US" sz="1600" b="1" dirty="0" err="1">
              <a:solidFill>
                <a:schemeClr val="bg1"/>
              </a:solidFill>
            </a:rPr>
            <a:t>legislación</a:t>
          </a:r>
          <a:endParaRPr lang="en-US" sz="1600" b="1" dirty="0">
            <a:solidFill>
              <a:schemeClr val="bg1"/>
            </a:solidFill>
          </a:endParaRPr>
        </a:p>
      </dgm:t>
    </dgm:pt>
    <dgm:pt modelId="{E3568299-4708-46CC-AD75-7B0663994AC8}" type="parTrans" cxnId="{BD4A32C8-A500-4814-87A6-4CA247679B8D}">
      <dgm:prSet/>
      <dgm:spPr/>
      <dgm:t>
        <a:bodyPr/>
        <a:lstStyle/>
        <a:p>
          <a:endParaRPr lang="es-ES" sz="2400" b="1"/>
        </a:p>
      </dgm:t>
    </dgm:pt>
    <dgm:pt modelId="{75D1ECAF-5BEC-4991-AB3F-75CA510E6CC7}" type="sibTrans" cxnId="{BD4A32C8-A500-4814-87A6-4CA247679B8D}">
      <dgm:prSet/>
      <dgm:spPr/>
      <dgm:t>
        <a:bodyPr/>
        <a:lstStyle/>
        <a:p>
          <a:endParaRPr lang="es-ES" sz="2400" b="1"/>
        </a:p>
      </dgm:t>
    </dgm:pt>
    <dgm:pt modelId="{D4D97E8E-C0BE-4B9F-A216-29F375927CB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 err="1">
              <a:solidFill>
                <a:schemeClr val="bg1"/>
              </a:solidFill>
            </a:rPr>
            <a:t>Atrae</a:t>
          </a:r>
          <a:r>
            <a:rPr lang="en-US" sz="1600" b="1" dirty="0">
              <a:solidFill>
                <a:schemeClr val="bg1"/>
              </a:solidFill>
            </a:rPr>
            <a:t> </a:t>
          </a:r>
          <a:r>
            <a:rPr lang="en-US" sz="1600" b="1" dirty="0" err="1">
              <a:solidFill>
                <a:schemeClr val="bg1"/>
              </a:solidFill>
            </a:rPr>
            <a:t>empleados</a:t>
          </a:r>
          <a:r>
            <a:rPr lang="en-US" sz="1600" b="1" dirty="0">
              <a:solidFill>
                <a:schemeClr val="bg1"/>
              </a:solidFill>
            </a:rPr>
            <a:t> e </a:t>
          </a:r>
          <a:r>
            <a:rPr lang="en-US" sz="1600" b="1" dirty="0" err="1">
              <a:solidFill>
                <a:schemeClr val="bg1"/>
              </a:solidFill>
            </a:rPr>
            <a:t>inversores</a:t>
          </a:r>
          <a:endParaRPr lang="en-US" sz="1600" b="1" dirty="0">
            <a:solidFill>
              <a:schemeClr val="bg1"/>
            </a:solidFill>
          </a:endParaRPr>
        </a:p>
      </dgm:t>
    </dgm:pt>
    <dgm:pt modelId="{032B2DA1-C6F3-46DD-A4C8-B7580E69A86D}" type="parTrans" cxnId="{A5A99597-FF41-47FE-877B-1012DE3474D8}">
      <dgm:prSet/>
      <dgm:spPr/>
      <dgm:t>
        <a:bodyPr/>
        <a:lstStyle/>
        <a:p>
          <a:endParaRPr lang="es-ES" sz="2400" b="1"/>
        </a:p>
      </dgm:t>
    </dgm:pt>
    <dgm:pt modelId="{F0257361-1438-49C2-A4FE-8C3517F8381C}" type="sibTrans" cxnId="{A5A99597-FF41-47FE-877B-1012DE3474D8}">
      <dgm:prSet/>
      <dgm:spPr/>
      <dgm:t>
        <a:bodyPr/>
        <a:lstStyle/>
        <a:p>
          <a:endParaRPr lang="es-ES" sz="2400" b="1"/>
        </a:p>
      </dgm:t>
    </dgm:pt>
    <dgm:pt modelId="{075592B6-4DDA-4049-8ECB-A424AFCF673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 err="1">
              <a:solidFill>
                <a:schemeClr val="bg1"/>
              </a:solidFill>
            </a:rPr>
            <a:t>Prioridad</a:t>
          </a:r>
          <a:r>
            <a:rPr lang="en-US" sz="1600" b="1" dirty="0">
              <a:solidFill>
                <a:schemeClr val="bg1"/>
              </a:solidFill>
            </a:rPr>
            <a:t> </a:t>
          </a:r>
          <a:r>
            <a:rPr lang="en-US" sz="1600" b="1" dirty="0" err="1">
              <a:solidFill>
                <a:schemeClr val="bg1"/>
              </a:solidFill>
            </a:rPr>
            <a:t>en</a:t>
          </a:r>
          <a:r>
            <a:rPr lang="en-US" sz="1600" b="1" dirty="0">
              <a:solidFill>
                <a:schemeClr val="bg1"/>
              </a:solidFill>
            </a:rPr>
            <a:t> las </a:t>
          </a:r>
          <a:r>
            <a:rPr lang="en-US" sz="1600" b="1" dirty="0" err="1">
              <a:solidFill>
                <a:schemeClr val="bg1"/>
              </a:solidFill>
            </a:rPr>
            <a:t>licitaciones</a:t>
          </a:r>
          <a:endParaRPr lang="en-US" sz="1600" b="1" dirty="0">
            <a:solidFill>
              <a:schemeClr val="bg1"/>
            </a:solidFill>
          </a:endParaRPr>
        </a:p>
      </dgm:t>
    </dgm:pt>
    <dgm:pt modelId="{7A3DF49A-AEF6-4283-8C16-732C5C0A2A71}" type="parTrans" cxnId="{E99A4DF5-1AE4-444D-9A4E-CFF1D5278114}">
      <dgm:prSet/>
      <dgm:spPr/>
      <dgm:t>
        <a:bodyPr/>
        <a:lstStyle/>
        <a:p>
          <a:endParaRPr lang="es-ES" sz="2400" b="1"/>
        </a:p>
      </dgm:t>
    </dgm:pt>
    <dgm:pt modelId="{6C47B2E1-5923-427D-8DA8-6A8764D53FED}" type="sibTrans" cxnId="{E99A4DF5-1AE4-444D-9A4E-CFF1D5278114}">
      <dgm:prSet/>
      <dgm:spPr/>
      <dgm:t>
        <a:bodyPr/>
        <a:lstStyle/>
        <a:p>
          <a:endParaRPr lang="es-ES" sz="2400" b="1"/>
        </a:p>
      </dgm:t>
    </dgm:pt>
    <dgm:pt modelId="{B4EE9EB7-632D-4274-826E-75904CBBF13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 err="1">
              <a:solidFill>
                <a:schemeClr val="bg1"/>
              </a:solidFill>
            </a:rPr>
            <a:t>Fortalece</a:t>
          </a:r>
          <a:r>
            <a:rPr lang="en-US" sz="1600" b="1" dirty="0">
              <a:solidFill>
                <a:schemeClr val="bg1"/>
              </a:solidFill>
            </a:rPr>
            <a:t> las </a:t>
          </a:r>
          <a:r>
            <a:rPr lang="en-US" sz="1600" b="1" dirty="0" err="1">
              <a:solidFill>
                <a:schemeClr val="bg1"/>
              </a:solidFill>
            </a:rPr>
            <a:t>relaciones</a:t>
          </a:r>
          <a:r>
            <a:rPr lang="en-US" sz="1600" b="1" dirty="0">
              <a:solidFill>
                <a:schemeClr val="bg1"/>
              </a:solidFill>
            </a:rPr>
            <a:t> de </a:t>
          </a:r>
          <a:r>
            <a:rPr lang="en-US" sz="1600" b="1" dirty="0" err="1">
              <a:solidFill>
                <a:schemeClr val="bg1"/>
              </a:solidFill>
            </a:rPr>
            <a:t>confianza</a:t>
          </a:r>
          <a:r>
            <a:rPr lang="en-US" sz="1600" b="1" dirty="0">
              <a:solidFill>
                <a:schemeClr val="bg1"/>
              </a:solidFill>
            </a:rPr>
            <a:t> con </a:t>
          </a:r>
          <a:r>
            <a:rPr lang="en-US" sz="1600" b="1" dirty="0" err="1">
              <a:solidFill>
                <a:schemeClr val="bg1"/>
              </a:solidFill>
            </a:rPr>
            <a:t>tus</a:t>
          </a:r>
          <a:r>
            <a:rPr lang="en-US" sz="1600" b="1" dirty="0">
              <a:solidFill>
                <a:schemeClr val="bg1"/>
              </a:solidFill>
            </a:rPr>
            <a:t> </a:t>
          </a:r>
          <a:r>
            <a:rPr lang="en-US" sz="1600" b="1" dirty="0" err="1">
              <a:solidFill>
                <a:schemeClr val="bg1"/>
              </a:solidFill>
            </a:rPr>
            <a:t>grupos</a:t>
          </a:r>
          <a:r>
            <a:rPr lang="en-US" sz="1600" b="1" dirty="0">
              <a:solidFill>
                <a:schemeClr val="bg1"/>
              </a:solidFill>
            </a:rPr>
            <a:t> de </a:t>
          </a:r>
          <a:r>
            <a:rPr lang="en-US" sz="1600" b="1" dirty="0" err="1">
              <a:solidFill>
                <a:schemeClr val="bg1"/>
              </a:solidFill>
            </a:rPr>
            <a:t>interés</a:t>
          </a:r>
          <a:endParaRPr lang="en-US" sz="1600" b="1" dirty="0">
            <a:solidFill>
              <a:schemeClr val="bg1"/>
            </a:solidFill>
          </a:endParaRPr>
        </a:p>
      </dgm:t>
    </dgm:pt>
    <dgm:pt modelId="{BE19639A-9029-4F5C-934B-6EAD03874B18}" type="parTrans" cxnId="{5AAE0C95-47DB-48D0-A0B2-0A729F0592B2}">
      <dgm:prSet/>
      <dgm:spPr/>
      <dgm:t>
        <a:bodyPr/>
        <a:lstStyle/>
        <a:p>
          <a:endParaRPr lang="es-ES" sz="2400" b="1"/>
        </a:p>
      </dgm:t>
    </dgm:pt>
    <dgm:pt modelId="{F32B4BDF-9267-4117-99C6-81A6D006E5CC}" type="sibTrans" cxnId="{5AAE0C95-47DB-48D0-A0B2-0A729F0592B2}">
      <dgm:prSet/>
      <dgm:spPr/>
      <dgm:t>
        <a:bodyPr/>
        <a:lstStyle/>
        <a:p>
          <a:endParaRPr lang="es-ES" sz="2400" b="1"/>
        </a:p>
      </dgm:t>
    </dgm:pt>
    <dgm:pt modelId="{8EBDC55B-A70F-4FAB-93B1-BE8CB81CF166}" type="pres">
      <dgm:prSet presAssocID="{1E65880A-9848-4917-A8C0-D6120F7BBF74}" presName="diagram" presStyleCnt="0">
        <dgm:presLayoutVars>
          <dgm:dir/>
          <dgm:resizeHandles val="exact"/>
        </dgm:presLayoutVars>
      </dgm:prSet>
      <dgm:spPr/>
    </dgm:pt>
    <dgm:pt modelId="{76A2CD84-22F9-4C63-9B71-729CC4D6A9E1}" type="pres">
      <dgm:prSet presAssocID="{235D0E4E-5A39-474E-8C3A-8F65FDD47D00}" presName="node" presStyleLbl="node1" presStyleIdx="0" presStyleCnt="6">
        <dgm:presLayoutVars>
          <dgm:bulletEnabled val="1"/>
        </dgm:presLayoutVars>
      </dgm:prSet>
      <dgm:spPr/>
    </dgm:pt>
    <dgm:pt modelId="{BC86AB4B-6060-4F43-9143-306C497AB434}" type="pres">
      <dgm:prSet presAssocID="{0A1B71E6-BDA2-4F94-A933-E34E0DB36744}" presName="sibTrans" presStyleCnt="0"/>
      <dgm:spPr/>
    </dgm:pt>
    <dgm:pt modelId="{61C537BA-1056-41CC-9F07-E0991B3E127C}" type="pres">
      <dgm:prSet presAssocID="{3543720B-2EE1-450A-907B-2D4AA2F2970F}" presName="node" presStyleLbl="node1" presStyleIdx="1" presStyleCnt="6">
        <dgm:presLayoutVars>
          <dgm:bulletEnabled val="1"/>
        </dgm:presLayoutVars>
      </dgm:prSet>
      <dgm:spPr/>
    </dgm:pt>
    <dgm:pt modelId="{7A234AE4-00D3-4F92-8009-B6E0078B7DCA}" type="pres">
      <dgm:prSet presAssocID="{53B32BF4-CB7A-4B3E-A534-599DEC9CD2FB}" presName="sibTrans" presStyleCnt="0"/>
      <dgm:spPr/>
    </dgm:pt>
    <dgm:pt modelId="{9E50BA0E-404F-46EC-89BF-17E93A4145E1}" type="pres">
      <dgm:prSet presAssocID="{0CD08EE4-CD1F-4AD3-8B99-09D9473A4070}" presName="node" presStyleLbl="node1" presStyleIdx="2" presStyleCnt="6">
        <dgm:presLayoutVars>
          <dgm:bulletEnabled val="1"/>
        </dgm:presLayoutVars>
      </dgm:prSet>
      <dgm:spPr/>
    </dgm:pt>
    <dgm:pt modelId="{85655FA0-ED3B-4195-A500-16853F72E822}" type="pres">
      <dgm:prSet presAssocID="{75D1ECAF-5BEC-4991-AB3F-75CA510E6CC7}" presName="sibTrans" presStyleCnt="0"/>
      <dgm:spPr/>
    </dgm:pt>
    <dgm:pt modelId="{B3587133-CC50-4906-B71F-38D586C468E3}" type="pres">
      <dgm:prSet presAssocID="{D4D97E8E-C0BE-4B9F-A216-29F375927CB0}" presName="node" presStyleLbl="node1" presStyleIdx="3" presStyleCnt="6">
        <dgm:presLayoutVars>
          <dgm:bulletEnabled val="1"/>
        </dgm:presLayoutVars>
      </dgm:prSet>
      <dgm:spPr/>
    </dgm:pt>
    <dgm:pt modelId="{1019E180-8847-4C81-9DC4-8E214CF58FC7}" type="pres">
      <dgm:prSet presAssocID="{F0257361-1438-49C2-A4FE-8C3517F8381C}" presName="sibTrans" presStyleCnt="0"/>
      <dgm:spPr/>
    </dgm:pt>
    <dgm:pt modelId="{3DD98D97-B125-4760-A748-65942B3E034A}" type="pres">
      <dgm:prSet presAssocID="{075592B6-4DDA-4049-8ECB-A424AFCF6735}" presName="node" presStyleLbl="node1" presStyleIdx="4" presStyleCnt="6">
        <dgm:presLayoutVars>
          <dgm:bulletEnabled val="1"/>
        </dgm:presLayoutVars>
      </dgm:prSet>
      <dgm:spPr/>
    </dgm:pt>
    <dgm:pt modelId="{1887A42C-76C3-46B9-96EA-26DAB2CEEC31}" type="pres">
      <dgm:prSet presAssocID="{6C47B2E1-5923-427D-8DA8-6A8764D53FED}" presName="sibTrans" presStyleCnt="0"/>
      <dgm:spPr/>
    </dgm:pt>
    <dgm:pt modelId="{3F2998A5-1E77-493A-ABAC-1F19E281B926}" type="pres">
      <dgm:prSet presAssocID="{B4EE9EB7-632D-4274-826E-75904CBBF138}" presName="node" presStyleLbl="node1" presStyleIdx="5" presStyleCnt="6">
        <dgm:presLayoutVars>
          <dgm:bulletEnabled val="1"/>
        </dgm:presLayoutVars>
      </dgm:prSet>
      <dgm:spPr/>
    </dgm:pt>
  </dgm:ptLst>
  <dgm:cxnLst>
    <dgm:cxn modelId="{CC9B2C0F-C386-41F0-98F0-A32AA6F15903}" type="presOf" srcId="{075592B6-4DDA-4049-8ECB-A424AFCF6735}" destId="{3DD98D97-B125-4760-A748-65942B3E034A}" srcOrd="0" destOrd="0" presId="urn:microsoft.com/office/officeart/2005/8/layout/default"/>
    <dgm:cxn modelId="{66698727-55E1-484D-B214-305DDF640B1E}" type="presOf" srcId="{D4D97E8E-C0BE-4B9F-A216-29F375927CB0}" destId="{B3587133-CC50-4906-B71F-38D586C468E3}" srcOrd="0" destOrd="0" presId="urn:microsoft.com/office/officeart/2005/8/layout/default"/>
    <dgm:cxn modelId="{C9E9AF6E-CD02-48C1-91D3-786AAC3F64FA}" srcId="{1E65880A-9848-4917-A8C0-D6120F7BBF74}" destId="{3543720B-2EE1-450A-907B-2D4AA2F2970F}" srcOrd="1" destOrd="0" parTransId="{E390F265-B6FD-4468-AB6E-00C54C1738F4}" sibTransId="{53B32BF4-CB7A-4B3E-A534-599DEC9CD2FB}"/>
    <dgm:cxn modelId="{2F51CA7E-ADA3-4428-9E04-A89BFD17B558}" type="presOf" srcId="{B4EE9EB7-632D-4274-826E-75904CBBF138}" destId="{3F2998A5-1E77-493A-ABAC-1F19E281B926}" srcOrd="0" destOrd="0" presId="urn:microsoft.com/office/officeart/2005/8/layout/default"/>
    <dgm:cxn modelId="{5AAE0C95-47DB-48D0-A0B2-0A729F0592B2}" srcId="{1E65880A-9848-4917-A8C0-D6120F7BBF74}" destId="{B4EE9EB7-632D-4274-826E-75904CBBF138}" srcOrd="5" destOrd="0" parTransId="{BE19639A-9029-4F5C-934B-6EAD03874B18}" sibTransId="{F32B4BDF-9267-4117-99C6-81A6D006E5CC}"/>
    <dgm:cxn modelId="{A5A99597-FF41-47FE-877B-1012DE3474D8}" srcId="{1E65880A-9848-4917-A8C0-D6120F7BBF74}" destId="{D4D97E8E-C0BE-4B9F-A216-29F375927CB0}" srcOrd="3" destOrd="0" parTransId="{032B2DA1-C6F3-46DD-A4C8-B7580E69A86D}" sibTransId="{F0257361-1438-49C2-A4FE-8C3517F8381C}"/>
    <dgm:cxn modelId="{CECFB297-3262-47BD-B536-A0504DECDDB5}" type="presOf" srcId="{0CD08EE4-CD1F-4AD3-8B99-09D9473A4070}" destId="{9E50BA0E-404F-46EC-89BF-17E93A4145E1}" srcOrd="0" destOrd="0" presId="urn:microsoft.com/office/officeart/2005/8/layout/default"/>
    <dgm:cxn modelId="{BC89EA9E-26EC-4D1E-82A1-6332BE6DB50C}" type="presOf" srcId="{235D0E4E-5A39-474E-8C3A-8F65FDD47D00}" destId="{76A2CD84-22F9-4C63-9B71-729CC4D6A9E1}" srcOrd="0" destOrd="0" presId="urn:microsoft.com/office/officeart/2005/8/layout/default"/>
    <dgm:cxn modelId="{844C68C6-1E6E-4944-8F6E-B4F7957C4186}" type="presOf" srcId="{3543720B-2EE1-450A-907B-2D4AA2F2970F}" destId="{61C537BA-1056-41CC-9F07-E0991B3E127C}" srcOrd="0" destOrd="0" presId="urn:microsoft.com/office/officeart/2005/8/layout/default"/>
    <dgm:cxn modelId="{2EA648C7-5E39-4C63-8561-76B3F243333E}" srcId="{1E65880A-9848-4917-A8C0-D6120F7BBF74}" destId="{235D0E4E-5A39-474E-8C3A-8F65FDD47D00}" srcOrd="0" destOrd="0" parTransId="{DEC0DEF5-B4C9-4D8C-B192-80CC62A0857B}" sibTransId="{0A1B71E6-BDA2-4F94-A933-E34E0DB36744}"/>
    <dgm:cxn modelId="{BD4A32C8-A500-4814-87A6-4CA247679B8D}" srcId="{1E65880A-9848-4917-A8C0-D6120F7BBF74}" destId="{0CD08EE4-CD1F-4AD3-8B99-09D9473A4070}" srcOrd="2" destOrd="0" parTransId="{E3568299-4708-46CC-AD75-7B0663994AC8}" sibTransId="{75D1ECAF-5BEC-4991-AB3F-75CA510E6CC7}"/>
    <dgm:cxn modelId="{50AD87DE-7131-4922-B3B5-68A9EA51C9EE}" type="presOf" srcId="{1E65880A-9848-4917-A8C0-D6120F7BBF74}" destId="{8EBDC55B-A70F-4FAB-93B1-BE8CB81CF166}" srcOrd="0" destOrd="0" presId="urn:microsoft.com/office/officeart/2005/8/layout/default"/>
    <dgm:cxn modelId="{E99A4DF5-1AE4-444D-9A4E-CFF1D5278114}" srcId="{1E65880A-9848-4917-A8C0-D6120F7BBF74}" destId="{075592B6-4DDA-4049-8ECB-A424AFCF6735}" srcOrd="4" destOrd="0" parTransId="{7A3DF49A-AEF6-4283-8C16-732C5C0A2A71}" sibTransId="{6C47B2E1-5923-427D-8DA8-6A8764D53FED}"/>
    <dgm:cxn modelId="{188C3CD6-FC57-4DCF-85FE-01500A61F7E9}" type="presParOf" srcId="{8EBDC55B-A70F-4FAB-93B1-BE8CB81CF166}" destId="{76A2CD84-22F9-4C63-9B71-729CC4D6A9E1}" srcOrd="0" destOrd="0" presId="urn:microsoft.com/office/officeart/2005/8/layout/default"/>
    <dgm:cxn modelId="{BC29DCC3-977A-4FCF-A8FA-25DD134D3B6E}" type="presParOf" srcId="{8EBDC55B-A70F-4FAB-93B1-BE8CB81CF166}" destId="{BC86AB4B-6060-4F43-9143-306C497AB434}" srcOrd="1" destOrd="0" presId="urn:microsoft.com/office/officeart/2005/8/layout/default"/>
    <dgm:cxn modelId="{C21823F6-C4C9-4E39-B1F8-C5B099D7EB62}" type="presParOf" srcId="{8EBDC55B-A70F-4FAB-93B1-BE8CB81CF166}" destId="{61C537BA-1056-41CC-9F07-E0991B3E127C}" srcOrd="2" destOrd="0" presId="urn:microsoft.com/office/officeart/2005/8/layout/default"/>
    <dgm:cxn modelId="{6980BEE1-939F-4214-96FA-25601F4A4041}" type="presParOf" srcId="{8EBDC55B-A70F-4FAB-93B1-BE8CB81CF166}" destId="{7A234AE4-00D3-4F92-8009-B6E0078B7DCA}" srcOrd="3" destOrd="0" presId="urn:microsoft.com/office/officeart/2005/8/layout/default"/>
    <dgm:cxn modelId="{F637575E-249F-4F37-810E-AF1D6D50C519}" type="presParOf" srcId="{8EBDC55B-A70F-4FAB-93B1-BE8CB81CF166}" destId="{9E50BA0E-404F-46EC-89BF-17E93A4145E1}" srcOrd="4" destOrd="0" presId="urn:microsoft.com/office/officeart/2005/8/layout/default"/>
    <dgm:cxn modelId="{74CE4983-1953-403F-885A-985DA6F977F5}" type="presParOf" srcId="{8EBDC55B-A70F-4FAB-93B1-BE8CB81CF166}" destId="{85655FA0-ED3B-4195-A500-16853F72E822}" srcOrd="5" destOrd="0" presId="urn:microsoft.com/office/officeart/2005/8/layout/default"/>
    <dgm:cxn modelId="{5381DC38-8D34-4457-B4D6-9B4CC9FD50E2}" type="presParOf" srcId="{8EBDC55B-A70F-4FAB-93B1-BE8CB81CF166}" destId="{B3587133-CC50-4906-B71F-38D586C468E3}" srcOrd="6" destOrd="0" presId="urn:microsoft.com/office/officeart/2005/8/layout/default"/>
    <dgm:cxn modelId="{A57650E1-A057-47FC-9F6B-79CAECAC47A4}" type="presParOf" srcId="{8EBDC55B-A70F-4FAB-93B1-BE8CB81CF166}" destId="{1019E180-8847-4C81-9DC4-8E214CF58FC7}" srcOrd="7" destOrd="0" presId="urn:microsoft.com/office/officeart/2005/8/layout/default"/>
    <dgm:cxn modelId="{9D81F621-207C-4CF6-99E3-4EEA9F732B4A}" type="presParOf" srcId="{8EBDC55B-A70F-4FAB-93B1-BE8CB81CF166}" destId="{3DD98D97-B125-4760-A748-65942B3E034A}" srcOrd="8" destOrd="0" presId="urn:microsoft.com/office/officeart/2005/8/layout/default"/>
    <dgm:cxn modelId="{F7512C1B-4904-4206-B0E9-7B992938E82D}" type="presParOf" srcId="{8EBDC55B-A70F-4FAB-93B1-BE8CB81CF166}" destId="{1887A42C-76C3-46B9-96EA-26DAB2CEEC31}" srcOrd="9" destOrd="0" presId="urn:microsoft.com/office/officeart/2005/8/layout/default"/>
    <dgm:cxn modelId="{9671D9BD-5685-45FE-AF27-B84134B5355F}" type="presParOf" srcId="{8EBDC55B-A70F-4FAB-93B1-BE8CB81CF166}" destId="{3F2998A5-1E77-493A-ABAC-1F19E281B92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E6E10-2FBF-494F-BFF8-0094CD12AA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D49673-05A0-422F-8F38-697AC78002E1}">
      <dgm:prSet/>
      <dgm:spPr/>
      <dgm:t>
        <a:bodyPr/>
        <a:lstStyle/>
        <a:p>
          <a:r>
            <a:rPr lang="es-ES"/>
            <a:t>Accionistas</a:t>
          </a:r>
          <a:endParaRPr lang="en-US"/>
        </a:p>
      </dgm:t>
    </dgm:pt>
    <dgm:pt modelId="{1751C42D-8AB5-4FA0-8FD9-821B2BE76545}" type="parTrans" cxnId="{63613823-8936-4BA6-AFB2-CEA9CD4ACD1C}">
      <dgm:prSet/>
      <dgm:spPr/>
      <dgm:t>
        <a:bodyPr/>
        <a:lstStyle/>
        <a:p>
          <a:endParaRPr lang="en-US"/>
        </a:p>
      </dgm:t>
    </dgm:pt>
    <dgm:pt modelId="{0AA570C3-E55A-4CC9-8DCF-27A73A29001A}" type="sibTrans" cxnId="{63613823-8936-4BA6-AFB2-CEA9CD4ACD1C}">
      <dgm:prSet/>
      <dgm:spPr/>
      <dgm:t>
        <a:bodyPr/>
        <a:lstStyle/>
        <a:p>
          <a:endParaRPr lang="en-US"/>
        </a:p>
      </dgm:t>
    </dgm:pt>
    <dgm:pt modelId="{383119E3-E9DF-4C2D-9018-09C07179FD9F}">
      <dgm:prSet/>
      <dgm:spPr/>
      <dgm:t>
        <a:bodyPr/>
        <a:lstStyle/>
        <a:p>
          <a:r>
            <a:rPr lang="es-ES" dirty="0"/>
            <a:t>Clientes, consumidores </a:t>
          </a:r>
          <a:endParaRPr lang="en-US" dirty="0"/>
        </a:p>
      </dgm:t>
    </dgm:pt>
    <dgm:pt modelId="{A5283BFF-1B19-48FE-8EEA-09824E0F42A0}" type="parTrans" cxnId="{87011CD9-1135-4100-BFC4-013C910E51CC}">
      <dgm:prSet/>
      <dgm:spPr/>
      <dgm:t>
        <a:bodyPr/>
        <a:lstStyle/>
        <a:p>
          <a:endParaRPr lang="en-US"/>
        </a:p>
      </dgm:t>
    </dgm:pt>
    <dgm:pt modelId="{097BE7A0-5223-46CC-9BC0-F156EB113082}" type="sibTrans" cxnId="{87011CD9-1135-4100-BFC4-013C910E51CC}">
      <dgm:prSet/>
      <dgm:spPr/>
      <dgm:t>
        <a:bodyPr/>
        <a:lstStyle/>
        <a:p>
          <a:endParaRPr lang="en-US"/>
        </a:p>
      </dgm:t>
    </dgm:pt>
    <dgm:pt modelId="{D59A6C5A-B2B6-450E-BCC5-B021910807A6}">
      <dgm:prSet/>
      <dgm:spPr/>
      <dgm:t>
        <a:bodyPr/>
        <a:lstStyle/>
        <a:p>
          <a:r>
            <a:rPr lang="es-ES"/>
            <a:t>Empleados</a:t>
          </a:r>
          <a:endParaRPr lang="en-US"/>
        </a:p>
      </dgm:t>
    </dgm:pt>
    <dgm:pt modelId="{B6F5F667-156C-4008-9C48-BC2727BD54EF}" type="parTrans" cxnId="{BAB09FD2-3E1A-46A1-A8C4-437819318597}">
      <dgm:prSet/>
      <dgm:spPr/>
      <dgm:t>
        <a:bodyPr/>
        <a:lstStyle/>
        <a:p>
          <a:endParaRPr lang="en-US"/>
        </a:p>
      </dgm:t>
    </dgm:pt>
    <dgm:pt modelId="{E8A3684B-D839-4DE9-B1BD-AA0601B8F535}" type="sibTrans" cxnId="{BAB09FD2-3E1A-46A1-A8C4-437819318597}">
      <dgm:prSet/>
      <dgm:spPr/>
      <dgm:t>
        <a:bodyPr/>
        <a:lstStyle/>
        <a:p>
          <a:endParaRPr lang="en-US"/>
        </a:p>
      </dgm:t>
    </dgm:pt>
    <dgm:pt modelId="{912FDC6D-5E12-4905-B4B4-F945BE7CDA61}">
      <dgm:prSet/>
      <dgm:spPr/>
      <dgm:t>
        <a:bodyPr/>
        <a:lstStyle/>
        <a:p>
          <a:r>
            <a:rPr lang="es-ES"/>
            <a:t>Administración</a:t>
          </a:r>
          <a:endParaRPr lang="en-US"/>
        </a:p>
      </dgm:t>
    </dgm:pt>
    <dgm:pt modelId="{13ED876F-7C23-4D70-A07C-B61FCA7C8F6E}" type="parTrans" cxnId="{EB92B104-5180-4D75-AE6B-F3E3EC2B9C2C}">
      <dgm:prSet/>
      <dgm:spPr/>
      <dgm:t>
        <a:bodyPr/>
        <a:lstStyle/>
        <a:p>
          <a:endParaRPr lang="en-US"/>
        </a:p>
      </dgm:t>
    </dgm:pt>
    <dgm:pt modelId="{4BC8D5E7-53D4-4F8E-9276-CD7B1221AEF8}" type="sibTrans" cxnId="{EB92B104-5180-4D75-AE6B-F3E3EC2B9C2C}">
      <dgm:prSet/>
      <dgm:spPr/>
      <dgm:t>
        <a:bodyPr/>
        <a:lstStyle/>
        <a:p>
          <a:endParaRPr lang="en-US"/>
        </a:p>
      </dgm:t>
    </dgm:pt>
    <dgm:pt modelId="{85A1CAAD-4949-4532-9CC1-49DD23FF6A0C}">
      <dgm:prSet/>
      <dgm:spPr/>
      <dgm:t>
        <a:bodyPr/>
        <a:lstStyle/>
        <a:p>
          <a:r>
            <a:rPr lang="es-ES"/>
            <a:t>Sociedad en general</a:t>
          </a:r>
          <a:endParaRPr lang="en-US"/>
        </a:p>
      </dgm:t>
    </dgm:pt>
    <dgm:pt modelId="{CD4343C4-5902-44DC-A9B1-584A7AD07FF7}" type="parTrans" cxnId="{F27DF95F-217C-4228-BC6A-ADED49B58E73}">
      <dgm:prSet/>
      <dgm:spPr/>
      <dgm:t>
        <a:bodyPr/>
        <a:lstStyle/>
        <a:p>
          <a:endParaRPr lang="en-US"/>
        </a:p>
      </dgm:t>
    </dgm:pt>
    <dgm:pt modelId="{80EB09B5-8763-4285-93A4-80D92EF1C951}" type="sibTrans" cxnId="{F27DF95F-217C-4228-BC6A-ADED49B58E73}">
      <dgm:prSet/>
      <dgm:spPr/>
      <dgm:t>
        <a:bodyPr/>
        <a:lstStyle/>
        <a:p>
          <a:endParaRPr lang="en-US"/>
        </a:p>
      </dgm:t>
    </dgm:pt>
    <dgm:pt modelId="{F66B78FF-C7E4-43B9-B23E-1B87E0AF4F02}">
      <dgm:prSet/>
      <dgm:spPr/>
      <dgm:t>
        <a:bodyPr/>
        <a:lstStyle/>
        <a:p>
          <a:r>
            <a:rPr lang="en-US" dirty="0" err="1"/>
            <a:t>Proveedores</a:t>
          </a:r>
          <a:r>
            <a:rPr lang="en-US" dirty="0"/>
            <a:t>, </a:t>
          </a:r>
          <a:r>
            <a:rPr lang="en-US" dirty="0" err="1"/>
            <a:t>socios</a:t>
          </a:r>
          <a:r>
            <a:rPr lang="en-US" dirty="0"/>
            <a:t>, </a:t>
          </a:r>
          <a:r>
            <a:rPr lang="en-US" dirty="0" err="1"/>
            <a:t>colaboradores</a:t>
          </a:r>
          <a:endParaRPr lang="en-US" dirty="0"/>
        </a:p>
      </dgm:t>
    </dgm:pt>
    <dgm:pt modelId="{18DE87C6-914A-4484-8B96-B9DED817A004}" type="parTrans" cxnId="{0D279ADE-D5E6-4B3E-96AE-4FA1B881D915}">
      <dgm:prSet/>
      <dgm:spPr/>
      <dgm:t>
        <a:bodyPr/>
        <a:lstStyle/>
        <a:p>
          <a:endParaRPr lang="es-ES"/>
        </a:p>
      </dgm:t>
    </dgm:pt>
    <dgm:pt modelId="{365C88FF-E2F6-4B3B-A085-33C8832F6888}" type="sibTrans" cxnId="{0D279ADE-D5E6-4B3E-96AE-4FA1B881D915}">
      <dgm:prSet/>
      <dgm:spPr/>
      <dgm:t>
        <a:bodyPr/>
        <a:lstStyle/>
        <a:p>
          <a:endParaRPr lang="es-ES"/>
        </a:p>
      </dgm:t>
    </dgm:pt>
    <dgm:pt modelId="{296E8904-E0CE-48F8-93CE-C9B1BD1B5F12}">
      <dgm:prSet/>
      <dgm:spPr/>
      <dgm:t>
        <a:bodyPr/>
        <a:lstStyle/>
        <a:p>
          <a:r>
            <a:rPr lang="en-US" dirty="0" err="1"/>
            <a:t>Medios</a:t>
          </a:r>
          <a:r>
            <a:rPr lang="en-US" dirty="0"/>
            <a:t> de </a:t>
          </a:r>
          <a:r>
            <a:rPr lang="en-US" dirty="0" err="1"/>
            <a:t>comunicación</a:t>
          </a:r>
          <a:endParaRPr lang="en-US" dirty="0"/>
        </a:p>
      </dgm:t>
    </dgm:pt>
    <dgm:pt modelId="{3F563ECD-FB62-4F48-890E-5646F274EA60}" type="parTrans" cxnId="{9B4A93B4-6DDE-44D5-BAB0-0D10F5000969}">
      <dgm:prSet/>
      <dgm:spPr/>
      <dgm:t>
        <a:bodyPr/>
        <a:lstStyle/>
        <a:p>
          <a:endParaRPr lang="es-ES"/>
        </a:p>
      </dgm:t>
    </dgm:pt>
    <dgm:pt modelId="{9AD4C236-6DC8-45EA-8B82-A4127190097C}" type="sibTrans" cxnId="{9B4A93B4-6DDE-44D5-BAB0-0D10F5000969}">
      <dgm:prSet/>
      <dgm:spPr/>
      <dgm:t>
        <a:bodyPr/>
        <a:lstStyle/>
        <a:p>
          <a:endParaRPr lang="es-ES"/>
        </a:p>
      </dgm:t>
    </dgm:pt>
    <dgm:pt modelId="{BDFC6068-951F-48E2-82D1-B7B97BD41078}">
      <dgm:prSet/>
      <dgm:spPr/>
      <dgm:t>
        <a:bodyPr/>
        <a:lstStyle/>
        <a:p>
          <a:r>
            <a:rPr lang="en-US" dirty="0" err="1"/>
            <a:t>Entidades</a:t>
          </a:r>
          <a:r>
            <a:rPr lang="en-US" dirty="0"/>
            <a:t> </a:t>
          </a:r>
          <a:r>
            <a:rPr lang="en-US" dirty="0" err="1"/>
            <a:t>financieras</a:t>
          </a:r>
          <a:endParaRPr lang="en-US" dirty="0"/>
        </a:p>
      </dgm:t>
    </dgm:pt>
    <dgm:pt modelId="{DBB9A4E6-D16C-491C-AF67-BA244A2D7BB7}" type="parTrans" cxnId="{085E4960-79A9-4BF5-9549-C3D240E37FD8}">
      <dgm:prSet/>
      <dgm:spPr/>
      <dgm:t>
        <a:bodyPr/>
        <a:lstStyle/>
        <a:p>
          <a:endParaRPr lang="es-ES"/>
        </a:p>
      </dgm:t>
    </dgm:pt>
    <dgm:pt modelId="{1DAADA30-3D8F-4A48-819A-7A12C0704172}" type="sibTrans" cxnId="{085E4960-79A9-4BF5-9549-C3D240E37FD8}">
      <dgm:prSet/>
      <dgm:spPr/>
      <dgm:t>
        <a:bodyPr/>
        <a:lstStyle/>
        <a:p>
          <a:endParaRPr lang="es-ES"/>
        </a:p>
      </dgm:t>
    </dgm:pt>
    <dgm:pt modelId="{69FAE2BB-75DC-47FF-A961-ED5150BE8D4F}" type="pres">
      <dgm:prSet presAssocID="{22BE6E10-2FBF-494F-BFF8-0094CD12AA85}" presName="linear" presStyleCnt="0">
        <dgm:presLayoutVars>
          <dgm:animLvl val="lvl"/>
          <dgm:resizeHandles val="exact"/>
        </dgm:presLayoutVars>
      </dgm:prSet>
      <dgm:spPr/>
    </dgm:pt>
    <dgm:pt modelId="{59A663E9-8405-484F-BF6E-835B6E5EBC99}" type="pres">
      <dgm:prSet presAssocID="{58D49673-05A0-422F-8F38-697AC78002E1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1A1027B6-47DC-4BDE-B01D-B163431AE339}" type="pres">
      <dgm:prSet presAssocID="{0AA570C3-E55A-4CC9-8DCF-27A73A29001A}" presName="spacer" presStyleCnt="0"/>
      <dgm:spPr/>
    </dgm:pt>
    <dgm:pt modelId="{8789A8AF-B0B8-4A6B-99D9-02D8891C7063}" type="pres">
      <dgm:prSet presAssocID="{383119E3-E9DF-4C2D-9018-09C07179FD9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860DA23-EB91-4A44-B0C0-2A2687464664}" type="pres">
      <dgm:prSet presAssocID="{097BE7A0-5223-46CC-9BC0-F156EB113082}" presName="spacer" presStyleCnt="0"/>
      <dgm:spPr/>
    </dgm:pt>
    <dgm:pt modelId="{A932A0AD-0374-4FE5-9237-D91323C216A1}" type="pres">
      <dgm:prSet presAssocID="{D59A6C5A-B2B6-450E-BCC5-B021910807A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E88F198D-76B4-47E5-B4A1-E6427F8A6C71}" type="pres">
      <dgm:prSet presAssocID="{E8A3684B-D839-4DE9-B1BD-AA0601B8F535}" presName="spacer" presStyleCnt="0"/>
      <dgm:spPr/>
    </dgm:pt>
    <dgm:pt modelId="{448C416F-E022-4E88-8CDC-02B388FEB1D2}" type="pres">
      <dgm:prSet presAssocID="{912FDC6D-5E12-4905-B4B4-F945BE7CDA6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1149118-F24A-4609-87EE-7BF035221D98}" type="pres">
      <dgm:prSet presAssocID="{4BC8D5E7-53D4-4F8E-9276-CD7B1221AEF8}" presName="spacer" presStyleCnt="0"/>
      <dgm:spPr/>
    </dgm:pt>
    <dgm:pt modelId="{E432A719-4FF0-4EE3-83FE-83598B9D3D59}" type="pres">
      <dgm:prSet presAssocID="{85A1CAAD-4949-4532-9CC1-49DD23FF6A0C}" presName="parentText" presStyleLbl="node1" presStyleIdx="4" presStyleCnt="8" custLinFactNeighborY="7542">
        <dgm:presLayoutVars>
          <dgm:chMax val="0"/>
          <dgm:bulletEnabled val="1"/>
        </dgm:presLayoutVars>
      </dgm:prSet>
      <dgm:spPr/>
    </dgm:pt>
    <dgm:pt modelId="{4C0A0109-9E0C-4DAF-B61C-CBA3F17E8467}" type="pres">
      <dgm:prSet presAssocID="{80EB09B5-8763-4285-93A4-80D92EF1C951}" presName="spacer" presStyleCnt="0"/>
      <dgm:spPr/>
    </dgm:pt>
    <dgm:pt modelId="{71F0F2CB-7683-4995-A40D-8B3322C54C59}" type="pres">
      <dgm:prSet presAssocID="{F66B78FF-C7E4-43B9-B23E-1B87E0AF4F0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549C3671-63CE-40DE-800A-966652D48560}" type="pres">
      <dgm:prSet presAssocID="{365C88FF-E2F6-4B3B-A085-33C8832F6888}" presName="spacer" presStyleCnt="0"/>
      <dgm:spPr/>
    </dgm:pt>
    <dgm:pt modelId="{85A86F83-D3D2-461D-BB00-1B5878EBED68}" type="pres">
      <dgm:prSet presAssocID="{296E8904-E0CE-48F8-93CE-C9B1BD1B5F12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A2C2DC52-5FE9-44A5-8E88-A935A812A651}" type="pres">
      <dgm:prSet presAssocID="{9AD4C236-6DC8-45EA-8B82-A4127190097C}" presName="spacer" presStyleCnt="0"/>
      <dgm:spPr/>
    </dgm:pt>
    <dgm:pt modelId="{6C540E9F-CCDD-4030-A25C-BC20BD58AD41}" type="pres">
      <dgm:prSet presAssocID="{BDFC6068-951F-48E2-82D1-B7B97BD41078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B92B104-5180-4D75-AE6B-F3E3EC2B9C2C}" srcId="{22BE6E10-2FBF-494F-BFF8-0094CD12AA85}" destId="{912FDC6D-5E12-4905-B4B4-F945BE7CDA61}" srcOrd="3" destOrd="0" parTransId="{13ED876F-7C23-4D70-A07C-B61FCA7C8F6E}" sibTransId="{4BC8D5E7-53D4-4F8E-9276-CD7B1221AEF8}"/>
    <dgm:cxn modelId="{6451C314-EA3B-410F-914C-BE5C0BEB9079}" type="presOf" srcId="{912FDC6D-5E12-4905-B4B4-F945BE7CDA61}" destId="{448C416F-E022-4E88-8CDC-02B388FEB1D2}" srcOrd="0" destOrd="0" presId="urn:microsoft.com/office/officeart/2005/8/layout/vList2"/>
    <dgm:cxn modelId="{63613823-8936-4BA6-AFB2-CEA9CD4ACD1C}" srcId="{22BE6E10-2FBF-494F-BFF8-0094CD12AA85}" destId="{58D49673-05A0-422F-8F38-697AC78002E1}" srcOrd="0" destOrd="0" parTransId="{1751C42D-8AB5-4FA0-8FD9-821B2BE76545}" sibTransId="{0AA570C3-E55A-4CC9-8DCF-27A73A29001A}"/>
    <dgm:cxn modelId="{28A7BE32-8556-4067-9DDA-91CA0FE44B13}" type="presOf" srcId="{22BE6E10-2FBF-494F-BFF8-0094CD12AA85}" destId="{69FAE2BB-75DC-47FF-A961-ED5150BE8D4F}" srcOrd="0" destOrd="0" presId="urn:microsoft.com/office/officeart/2005/8/layout/vList2"/>
    <dgm:cxn modelId="{E3B9483D-0670-4775-927C-C8D27E10A90D}" type="presOf" srcId="{85A1CAAD-4949-4532-9CC1-49DD23FF6A0C}" destId="{E432A719-4FF0-4EE3-83FE-83598B9D3D59}" srcOrd="0" destOrd="0" presId="urn:microsoft.com/office/officeart/2005/8/layout/vList2"/>
    <dgm:cxn modelId="{F14F395F-DA18-44FD-BAD8-B0BBC5BA68B2}" type="presOf" srcId="{383119E3-E9DF-4C2D-9018-09C07179FD9F}" destId="{8789A8AF-B0B8-4A6B-99D9-02D8891C7063}" srcOrd="0" destOrd="0" presId="urn:microsoft.com/office/officeart/2005/8/layout/vList2"/>
    <dgm:cxn modelId="{F27DF95F-217C-4228-BC6A-ADED49B58E73}" srcId="{22BE6E10-2FBF-494F-BFF8-0094CD12AA85}" destId="{85A1CAAD-4949-4532-9CC1-49DD23FF6A0C}" srcOrd="4" destOrd="0" parTransId="{CD4343C4-5902-44DC-A9B1-584A7AD07FF7}" sibTransId="{80EB09B5-8763-4285-93A4-80D92EF1C951}"/>
    <dgm:cxn modelId="{085E4960-79A9-4BF5-9549-C3D240E37FD8}" srcId="{22BE6E10-2FBF-494F-BFF8-0094CD12AA85}" destId="{BDFC6068-951F-48E2-82D1-B7B97BD41078}" srcOrd="7" destOrd="0" parTransId="{DBB9A4E6-D16C-491C-AF67-BA244A2D7BB7}" sibTransId="{1DAADA30-3D8F-4A48-819A-7A12C0704172}"/>
    <dgm:cxn modelId="{20DABF86-1EF5-478B-8C6A-AB6FA1324CC8}" type="presOf" srcId="{296E8904-E0CE-48F8-93CE-C9B1BD1B5F12}" destId="{85A86F83-D3D2-461D-BB00-1B5878EBED68}" srcOrd="0" destOrd="0" presId="urn:microsoft.com/office/officeart/2005/8/layout/vList2"/>
    <dgm:cxn modelId="{4F89EDAA-53A4-4E70-8ABE-F2645F79511C}" type="presOf" srcId="{58D49673-05A0-422F-8F38-697AC78002E1}" destId="{59A663E9-8405-484F-BF6E-835B6E5EBC99}" srcOrd="0" destOrd="0" presId="urn:microsoft.com/office/officeart/2005/8/layout/vList2"/>
    <dgm:cxn modelId="{9B4A93B4-6DDE-44D5-BAB0-0D10F5000969}" srcId="{22BE6E10-2FBF-494F-BFF8-0094CD12AA85}" destId="{296E8904-E0CE-48F8-93CE-C9B1BD1B5F12}" srcOrd="6" destOrd="0" parTransId="{3F563ECD-FB62-4F48-890E-5646F274EA60}" sibTransId="{9AD4C236-6DC8-45EA-8B82-A4127190097C}"/>
    <dgm:cxn modelId="{09DF66BB-F9A5-48BA-BD91-2FAB5CD8490F}" type="presOf" srcId="{F66B78FF-C7E4-43B9-B23E-1B87E0AF4F02}" destId="{71F0F2CB-7683-4995-A40D-8B3322C54C59}" srcOrd="0" destOrd="0" presId="urn:microsoft.com/office/officeart/2005/8/layout/vList2"/>
    <dgm:cxn modelId="{61402CC8-CAE0-4CEA-A9EF-D972086B73C9}" type="presOf" srcId="{BDFC6068-951F-48E2-82D1-B7B97BD41078}" destId="{6C540E9F-CCDD-4030-A25C-BC20BD58AD41}" srcOrd="0" destOrd="0" presId="urn:microsoft.com/office/officeart/2005/8/layout/vList2"/>
    <dgm:cxn modelId="{1ED68FCA-CDEC-40FE-9910-2268E9A228DF}" type="presOf" srcId="{D59A6C5A-B2B6-450E-BCC5-B021910807A6}" destId="{A932A0AD-0374-4FE5-9237-D91323C216A1}" srcOrd="0" destOrd="0" presId="urn:microsoft.com/office/officeart/2005/8/layout/vList2"/>
    <dgm:cxn modelId="{BAB09FD2-3E1A-46A1-A8C4-437819318597}" srcId="{22BE6E10-2FBF-494F-BFF8-0094CD12AA85}" destId="{D59A6C5A-B2B6-450E-BCC5-B021910807A6}" srcOrd="2" destOrd="0" parTransId="{B6F5F667-156C-4008-9C48-BC2727BD54EF}" sibTransId="{E8A3684B-D839-4DE9-B1BD-AA0601B8F535}"/>
    <dgm:cxn modelId="{87011CD9-1135-4100-BFC4-013C910E51CC}" srcId="{22BE6E10-2FBF-494F-BFF8-0094CD12AA85}" destId="{383119E3-E9DF-4C2D-9018-09C07179FD9F}" srcOrd="1" destOrd="0" parTransId="{A5283BFF-1B19-48FE-8EEA-09824E0F42A0}" sibTransId="{097BE7A0-5223-46CC-9BC0-F156EB113082}"/>
    <dgm:cxn modelId="{0D279ADE-D5E6-4B3E-96AE-4FA1B881D915}" srcId="{22BE6E10-2FBF-494F-BFF8-0094CD12AA85}" destId="{F66B78FF-C7E4-43B9-B23E-1B87E0AF4F02}" srcOrd="5" destOrd="0" parTransId="{18DE87C6-914A-4484-8B96-B9DED817A004}" sibTransId="{365C88FF-E2F6-4B3B-A085-33C8832F6888}"/>
    <dgm:cxn modelId="{A2D798F1-3F4C-4B9A-9C83-CE0164314E0E}" type="presParOf" srcId="{69FAE2BB-75DC-47FF-A961-ED5150BE8D4F}" destId="{59A663E9-8405-484F-BF6E-835B6E5EBC99}" srcOrd="0" destOrd="0" presId="urn:microsoft.com/office/officeart/2005/8/layout/vList2"/>
    <dgm:cxn modelId="{5634100C-A939-4F33-901C-0715CFB0637D}" type="presParOf" srcId="{69FAE2BB-75DC-47FF-A961-ED5150BE8D4F}" destId="{1A1027B6-47DC-4BDE-B01D-B163431AE339}" srcOrd="1" destOrd="0" presId="urn:microsoft.com/office/officeart/2005/8/layout/vList2"/>
    <dgm:cxn modelId="{917BBB79-7C59-4EBC-919F-647D17385183}" type="presParOf" srcId="{69FAE2BB-75DC-47FF-A961-ED5150BE8D4F}" destId="{8789A8AF-B0B8-4A6B-99D9-02D8891C7063}" srcOrd="2" destOrd="0" presId="urn:microsoft.com/office/officeart/2005/8/layout/vList2"/>
    <dgm:cxn modelId="{B211188C-2001-43A7-8237-73CC9F508A75}" type="presParOf" srcId="{69FAE2BB-75DC-47FF-A961-ED5150BE8D4F}" destId="{6860DA23-EB91-4A44-B0C0-2A2687464664}" srcOrd="3" destOrd="0" presId="urn:microsoft.com/office/officeart/2005/8/layout/vList2"/>
    <dgm:cxn modelId="{6D90161C-22CF-4DD8-B6B5-453E2A626537}" type="presParOf" srcId="{69FAE2BB-75DC-47FF-A961-ED5150BE8D4F}" destId="{A932A0AD-0374-4FE5-9237-D91323C216A1}" srcOrd="4" destOrd="0" presId="urn:microsoft.com/office/officeart/2005/8/layout/vList2"/>
    <dgm:cxn modelId="{FB50D1B5-0E99-4603-9E60-D54B955FFFF8}" type="presParOf" srcId="{69FAE2BB-75DC-47FF-A961-ED5150BE8D4F}" destId="{E88F198D-76B4-47E5-B4A1-E6427F8A6C71}" srcOrd="5" destOrd="0" presId="urn:microsoft.com/office/officeart/2005/8/layout/vList2"/>
    <dgm:cxn modelId="{A9F49AD6-75FA-440F-B8D6-464DD9C5E8A5}" type="presParOf" srcId="{69FAE2BB-75DC-47FF-A961-ED5150BE8D4F}" destId="{448C416F-E022-4E88-8CDC-02B388FEB1D2}" srcOrd="6" destOrd="0" presId="urn:microsoft.com/office/officeart/2005/8/layout/vList2"/>
    <dgm:cxn modelId="{D79B5B72-3D84-4B01-A89F-FCA10A1AFDBF}" type="presParOf" srcId="{69FAE2BB-75DC-47FF-A961-ED5150BE8D4F}" destId="{A1149118-F24A-4609-87EE-7BF035221D98}" srcOrd="7" destOrd="0" presId="urn:microsoft.com/office/officeart/2005/8/layout/vList2"/>
    <dgm:cxn modelId="{894DEE4C-A183-48AB-836D-8EC8F4A5A9D1}" type="presParOf" srcId="{69FAE2BB-75DC-47FF-A961-ED5150BE8D4F}" destId="{E432A719-4FF0-4EE3-83FE-83598B9D3D59}" srcOrd="8" destOrd="0" presId="urn:microsoft.com/office/officeart/2005/8/layout/vList2"/>
    <dgm:cxn modelId="{5F70B1CD-3720-4533-8738-25141BF04058}" type="presParOf" srcId="{69FAE2BB-75DC-47FF-A961-ED5150BE8D4F}" destId="{4C0A0109-9E0C-4DAF-B61C-CBA3F17E8467}" srcOrd="9" destOrd="0" presId="urn:microsoft.com/office/officeart/2005/8/layout/vList2"/>
    <dgm:cxn modelId="{5230FD4B-938B-46E8-BE97-48CDBA8BBAFB}" type="presParOf" srcId="{69FAE2BB-75DC-47FF-A961-ED5150BE8D4F}" destId="{71F0F2CB-7683-4995-A40D-8B3322C54C59}" srcOrd="10" destOrd="0" presId="urn:microsoft.com/office/officeart/2005/8/layout/vList2"/>
    <dgm:cxn modelId="{D1D94348-1B2F-49A0-A430-D18A0CD5880F}" type="presParOf" srcId="{69FAE2BB-75DC-47FF-A961-ED5150BE8D4F}" destId="{549C3671-63CE-40DE-800A-966652D48560}" srcOrd="11" destOrd="0" presId="urn:microsoft.com/office/officeart/2005/8/layout/vList2"/>
    <dgm:cxn modelId="{A668F08B-35BC-4E8F-AE08-1DD9A689562F}" type="presParOf" srcId="{69FAE2BB-75DC-47FF-A961-ED5150BE8D4F}" destId="{85A86F83-D3D2-461D-BB00-1B5878EBED68}" srcOrd="12" destOrd="0" presId="urn:microsoft.com/office/officeart/2005/8/layout/vList2"/>
    <dgm:cxn modelId="{D21A0669-3C7C-4241-BD1B-F325FC807787}" type="presParOf" srcId="{69FAE2BB-75DC-47FF-A961-ED5150BE8D4F}" destId="{A2C2DC52-5FE9-44A5-8E88-A935A812A651}" srcOrd="13" destOrd="0" presId="urn:microsoft.com/office/officeart/2005/8/layout/vList2"/>
    <dgm:cxn modelId="{81AC593E-87E1-4EB4-8568-B5E4FC56F3C8}" type="presParOf" srcId="{69FAE2BB-75DC-47FF-A961-ED5150BE8D4F}" destId="{6C540E9F-CCDD-4030-A25C-BC20BD58AD4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4EEA95-037F-4F8B-85E4-B58FE2E8EB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ECBC65-02C4-4985-AE3D-C259F3F0A12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Es un plan para articular la </a:t>
          </a:r>
          <a:r>
            <a:rPr lang="en-US" b="1" dirty="0" err="1"/>
            <a:t>estrategia</a:t>
          </a:r>
          <a:r>
            <a:rPr lang="en-US" b="1" dirty="0"/>
            <a:t> de </a:t>
          </a:r>
          <a:r>
            <a:rPr lang="en-US" b="1" dirty="0" err="1"/>
            <a:t>Sostenibilidad</a:t>
          </a:r>
          <a:r>
            <a:rPr lang="en-US" b="1" dirty="0"/>
            <a:t> de una </a:t>
          </a:r>
          <a:r>
            <a:rPr lang="en-US" b="1" dirty="0" err="1"/>
            <a:t>organización</a:t>
          </a:r>
          <a:r>
            <a:rPr lang="en-US" b="1" dirty="0"/>
            <a:t> </a:t>
          </a:r>
          <a:r>
            <a:rPr lang="en-US" dirty="0"/>
            <a:t>y que </a:t>
          </a:r>
          <a:r>
            <a:rPr lang="en-US" dirty="0" err="1"/>
            <a:t>sirve</a:t>
          </a:r>
          <a:r>
            <a:rPr lang="en-US" dirty="0"/>
            <a:t> de hoja de </a:t>
          </a:r>
          <a:r>
            <a:rPr lang="en-US" dirty="0" err="1"/>
            <a:t>ruta</a:t>
          </a:r>
          <a:r>
            <a:rPr lang="en-US" dirty="0"/>
            <a:t> de sus </a:t>
          </a:r>
          <a:r>
            <a:rPr lang="en-US" dirty="0" err="1"/>
            <a:t>actuaciones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todo</a:t>
          </a:r>
          <a:r>
            <a:rPr lang="en-US" dirty="0"/>
            <a:t> </a:t>
          </a:r>
          <a:r>
            <a:rPr lang="en-US" dirty="0" err="1"/>
            <a:t>momento</a:t>
          </a:r>
          <a:r>
            <a:rPr lang="en-US" dirty="0"/>
            <a:t>.</a:t>
          </a:r>
        </a:p>
      </dgm:t>
    </dgm:pt>
    <dgm:pt modelId="{1373FC98-0551-4C87-B651-E67FA91B9C56}" type="parTrans" cxnId="{3478D9CA-B3F9-44B4-B278-81C14F16E769}">
      <dgm:prSet/>
      <dgm:spPr/>
      <dgm:t>
        <a:bodyPr/>
        <a:lstStyle/>
        <a:p>
          <a:endParaRPr lang="en-US"/>
        </a:p>
      </dgm:t>
    </dgm:pt>
    <dgm:pt modelId="{FDB2C5ED-E152-43C3-9640-5E3DB98F80AF}" type="sibTrans" cxnId="{3478D9CA-B3F9-44B4-B278-81C14F16E769}">
      <dgm:prSet/>
      <dgm:spPr/>
      <dgm:t>
        <a:bodyPr/>
        <a:lstStyle/>
        <a:p>
          <a:endParaRPr lang="en-US"/>
        </a:p>
      </dgm:t>
    </dgm:pt>
    <dgm:pt modelId="{0BDB8259-DA14-4F03-8AA3-CADF75E684B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1. Se </a:t>
          </a:r>
          <a:r>
            <a:rPr lang="en-US" dirty="0" err="1"/>
            <a:t>estructura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unos</a:t>
          </a:r>
          <a:r>
            <a:rPr lang="en-US" dirty="0"/>
            <a:t> </a:t>
          </a:r>
          <a:r>
            <a:rPr lang="en-US" b="1" dirty="0" err="1"/>
            <a:t>pilares</a:t>
          </a:r>
          <a:r>
            <a:rPr lang="en-US" b="1" dirty="0"/>
            <a:t> o </a:t>
          </a:r>
          <a:r>
            <a:rPr lang="en-US" b="1" dirty="0" err="1"/>
            <a:t>ámbitos</a:t>
          </a:r>
          <a:r>
            <a:rPr lang="en-US" b="1" dirty="0"/>
            <a:t> de </a:t>
          </a:r>
          <a:r>
            <a:rPr lang="en-US" b="1" dirty="0" err="1"/>
            <a:t>actuación</a:t>
          </a:r>
          <a:r>
            <a:rPr lang="en-US" b="1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función</a:t>
          </a:r>
          <a:r>
            <a:rPr lang="en-US" dirty="0"/>
            <a:t> de las </a:t>
          </a:r>
          <a:r>
            <a:rPr lang="en-US" dirty="0" err="1"/>
            <a:t>prioridades</a:t>
          </a:r>
          <a:r>
            <a:rPr lang="en-US" dirty="0"/>
            <a:t> de la </a:t>
          </a:r>
          <a:r>
            <a:rPr lang="en-US" dirty="0" err="1"/>
            <a:t>organización</a:t>
          </a:r>
          <a:r>
            <a:rPr lang="en-US" dirty="0"/>
            <a:t> (</a:t>
          </a:r>
          <a:r>
            <a:rPr lang="en-US" dirty="0" err="1"/>
            <a:t>cambio</a:t>
          </a:r>
          <a:r>
            <a:rPr lang="en-US" dirty="0"/>
            <a:t> </a:t>
          </a:r>
          <a:r>
            <a:rPr lang="en-US" dirty="0" err="1"/>
            <a:t>climático</a:t>
          </a:r>
          <a:r>
            <a:rPr lang="en-US" dirty="0"/>
            <a:t>, medio </a:t>
          </a:r>
          <a:r>
            <a:rPr lang="en-US" dirty="0" err="1"/>
            <a:t>ambiente</a:t>
          </a:r>
          <a:r>
            <a:rPr lang="en-US" dirty="0"/>
            <a:t>, personas, </a:t>
          </a:r>
          <a:r>
            <a:rPr lang="en-US" dirty="0" err="1"/>
            <a:t>gobernanza</a:t>
          </a:r>
          <a:r>
            <a:rPr lang="en-US" dirty="0"/>
            <a:t>, </a:t>
          </a:r>
          <a:r>
            <a:rPr lang="en-US" dirty="0" err="1"/>
            <a:t>sociedad</a:t>
          </a:r>
          <a:r>
            <a:rPr lang="en-US" dirty="0"/>
            <a:t>, </a:t>
          </a:r>
          <a:r>
            <a:rPr lang="en-US" dirty="0" err="1"/>
            <a:t>cadena</a:t>
          </a:r>
          <a:r>
            <a:rPr lang="en-US" dirty="0"/>
            <a:t> de valor, </a:t>
          </a:r>
          <a:r>
            <a:rPr lang="en-US" dirty="0" err="1"/>
            <a:t>innovación</a:t>
          </a:r>
          <a:r>
            <a:rPr lang="en-US" dirty="0"/>
            <a:t>, etc.)</a:t>
          </a:r>
        </a:p>
      </dgm:t>
    </dgm:pt>
    <dgm:pt modelId="{976B5D97-B0E3-4D38-834D-78BAB05E8D95}" type="parTrans" cxnId="{DBFB351B-D173-4621-B2D5-9832D58A61A1}">
      <dgm:prSet/>
      <dgm:spPr/>
      <dgm:t>
        <a:bodyPr/>
        <a:lstStyle/>
        <a:p>
          <a:endParaRPr lang="en-US"/>
        </a:p>
      </dgm:t>
    </dgm:pt>
    <dgm:pt modelId="{F322AD62-3CB8-4D5D-9A41-C6FF935BBDAB}" type="sibTrans" cxnId="{DBFB351B-D173-4621-B2D5-9832D58A61A1}">
      <dgm:prSet/>
      <dgm:spPr/>
      <dgm:t>
        <a:bodyPr/>
        <a:lstStyle/>
        <a:p>
          <a:endParaRPr lang="en-US"/>
        </a:p>
      </dgm:t>
    </dgm:pt>
    <dgm:pt modelId="{6C160ED7-237A-4539-A35E-D584EC3FD57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2. </a:t>
          </a:r>
          <a:r>
            <a:rPr lang="en-US" dirty="0" err="1"/>
            <a:t>Cada</a:t>
          </a:r>
          <a:r>
            <a:rPr lang="en-US" dirty="0"/>
            <a:t> pilar o </a:t>
          </a:r>
          <a:r>
            <a:rPr lang="en-US" dirty="0" err="1"/>
            <a:t>ámbito</a:t>
          </a:r>
          <a:r>
            <a:rPr lang="en-US" dirty="0"/>
            <a:t> se </a:t>
          </a:r>
          <a:r>
            <a:rPr lang="en-US" dirty="0" err="1"/>
            <a:t>desglosa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b="1" dirty="0" err="1"/>
            <a:t>áreas</a:t>
          </a:r>
          <a:r>
            <a:rPr lang="en-US" b="1" dirty="0"/>
            <a:t> de </a:t>
          </a:r>
          <a:r>
            <a:rPr lang="en-US" b="1" dirty="0" err="1"/>
            <a:t>actuación</a:t>
          </a:r>
          <a:r>
            <a:rPr lang="en-US" dirty="0"/>
            <a:t> con </a:t>
          </a:r>
          <a:r>
            <a:rPr lang="en-US" b="1" dirty="0" err="1"/>
            <a:t>iniciativas</a:t>
          </a:r>
          <a:r>
            <a:rPr lang="en-US" b="1" dirty="0"/>
            <a:t> y </a:t>
          </a:r>
          <a:r>
            <a:rPr lang="en-US" b="1" dirty="0" err="1"/>
            <a:t>objetivos</a:t>
          </a:r>
          <a:r>
            <a:rPr lang="en-US" b="1" dirty="0"/>
            <a:t> </a:t>
          </a:r>
          <a:r>
            <a:rPr lang="en-US" dirty="0"/>
            <a:t>a </a:t>
          </a:r>
          <a:r>
            <a:rPr lang="en-US" dirty="0" err="1"/>
            <a:t>perseguir</a:t>
          </a:r>
          <a:r>
            <a:rPr lang="en-US" dirty="0"/>
            <a:t> </a:t>
          </a:r>
          <a:r>
            <a:rPr lang="en-US" dirty="0" err="1"/>
            <a:t>durante</a:t>
          </a:r>
          <a:r>
            <a:rPr lang="en-US" dirty="0"/>
            <a:t> la </a:t>
          </a:r>
          <a:r>
            <a:rPr lang="en-US" dirty="0" err="1"/>
            <a:t>vigencia</a:t>
          </a:r>
          <a:r>
            <a:rPr lang="en-US" dirty="0"/>
            <a:t> del plan e </a:t>
          </a:r>
          <a:r>
            <a:rPr lang="en-US" b="1" dirty="0" err="1"/>
            <a:t>indicadores</a:t>
          </a:r>
          <a:r>
            <a:rPr lang="en-US" dirty="0"/>
            <a:t> </a:t>
          </a:r>
          <a:r>
            <a:rPr lang="en-US" dirty="0" err="1"/>
            <a:t>precisos</a:t>
          </a:r>
          <a:r>
            <a:rPr lang="en-US" dirty="0"/>
            <a:t> para </a:t>
          </a:r>
          <a:r>
            <a:rPr lang="en-US" dirty="0" err="1"/>
            <a:t>evaluar</a:t>
          </a:r>
          <a:r>
            <a:rPr lang="en-US" dirty="0"/>
            <a:t> los </a:t>
          </a:r>
          <a:r>
            <a:rPr lang="en-US" dirty="0" err="1"/>
            <a:t>avances</a:t>
          </a:r>
          <a:r>
            <a:rPr lang="en-US" dirty="0"/>
            <a:t>.</a:t>
          </a:r>
        </a:p>
      </dgm:t>
    </dgm:pt>
    <dgm:pt modelId="{38E7CDFC-6832-4FE1-89CF-902618C47CC0}" type="parTrans" cxnId="{876007F2-024C-43E8-87EF-02A226C86823}">
      <dgm:prSet/>
      <dgm:spPr/>
      <dgm:t>
        <a:bodyPr/>
        <a:lstStyle/>
        <a:p>
          <a:endParaRPr lang="en-US"/>
        </a:p>
      </dgm:t>
    </dgm:pt>
    <dgm:pt modelId="{C06D2978-877E-4707-A5D6-BE0FED8F7396}" type="sibTrans" cxnId="{876007F2-024C-43E8-87EF-02A226C86823}">
      <dgm:prSet/>
      <dgm:spPr/>
      <dgm:t>
        <a:bodyPr/>
        <a:lstStyle/>
        <a:p>
          <a:endParaRPr lang="en-US"/>
        </a:p>
      </dgm:t>
    </dgm:pt>
    <dgm:pt modelId="{57065B78-92CE-4193-9069-176F78F927E6}">
      <dgm:prSet/>
      <dgm:spPr/>
      <dgm:t>
        <a:bodyPr/>
        <a:lstStyle/>
        <a:p>
          <a:r>
            <a:rPr lang="en-US" dirty="0"/>
            <a:t>3. Se </a:t>
          </a:r>
          <a:r>
            <a:rPr lang="en-US" dirty="0" err="1"/>
            <a:t>pueden</a:t>
          </a:r>
          <a:r>
            <a:rPr lang="en-US" dirty="0"/>
            <a:t> </a:t>
          </a:r>
          <a:r>
            <a:rPr lang="en-US" dirty="0" err="1"/>
            <a:t>diferenciar</a:t>
          </a:r>
          <a:r>
            <a:rPr lang="en-US" dirty="0"/>
            <a:t> </a:t>
          </a:r>
          <a:r>
            <a:rPr lang="en-US" b="1" dirty="0" err="1"/>
            <a:t>objetivos</a:t>
          </a:r>
          <a:r>
            <a:rPr lang="en-US" b="1" dirty="0"/>
            <a:t> </a:t>
          </a:r>
          <a:r>
            <a:rPr lang="en-US" b="1" dirty="0" err="1"/>
            <a:t>estratégicos</a:t>
          </a:r>
          <a:r>
            <a:rPr lang="en-US" b="1" dirty="0"/>
            <a:t> y </a:t>
          </a:r>
          <a:r>
            <a:rPr lang="en-US" b="1" dirty="0" err="1"/>
            <a:t>operativos</a:t>
          </a:r>
          <a:r>
            <a:rPr lang="en-US" b="1" dirty="0"/>
            <a:t> </a:t>
          </a:r>
          <a:r>
            <a:rPr lang="en-US" dirty="0" err="1"/>
            <a:t>aplicados</a:t>
          </a:r>
          <a:r>
            <a:rPr lang="en-US" dirty="0"/>
            <a:t> a </a:t>
          </a:r>
          <a:r>
            <a:rPr lang="en-US" dirty="0" err="1"/>
            <a:t>toda</a:t>
          </a:r>
          <a:r>
            <a:rPr lang="en-US" dirty="0"/>
            <a:t> la </a:t>
          </a:r>
          <a:r>
            <a:rPr lang="en-US" dirty="0" err="1"/>
            <a:t>organización</a:t>
          </a:r>
          <a:r>
            <a:rPr lang="en-US" dirty="0"/>
            <a:t>.</a:t>
          </a:r>
        </a:p>
      </dgm:t>
    </dgm:pt>
    <dgm:pt modelId="{CBA9A3CE-B6C2-4616-A9D2-3CFE419C03C6}" type="parTrans" cxnId="{ECD9BDB1-CB61-46A3-9F09-9F65265C6119}">
      <dgm:prSet/>
      <dgm:spPr/>
      <dgm:t>
        <a:bodyPr/>
        <a:lstStyle/>
        <a:p>
          <a:endParaRPr lang="en-US"/>
        </a:p>
      </dgm:t>
    </dgm:pt>
    <dgm:pt modelId="{683BB0C4-31EB-40DC-890F-33A9A8FC7F16}" type="sibTrans" cxnId="{ECD9BDB1-CB61-46A3-9F09-9F65265C6119}">
      <dgm:prSet/>
      <dgm:spPr/>
      <dgm:t>
        <a:bodyPr/>
        <a:lstStyle/>
        <a:p>
          <a:endParaRPr lang="en-US"/>
        </a:p>
      </dgm:t>
    </dgm:pt>
    <dgm:pt modelId="{F0A52F85-6CB2-4179-A195-6CE9CAAB910E}" type="pres">
      <dgm:prSet presAssocID="{A04EEA95-037F-4F8B-85E4-B58FE2E8EB74}" presName="linear" presStyleCnt="0">
        <dgm:presLayoutVars>
          <dgm:animLvl val="lvl"/>
          <dgm:resizeHandles val="exact"/>
        </dgm:presLayoutVars>
      </dgm:prSet>
      <dgm:spPr/>
    </dgm:pt>
    <dgm:pt modelId="{BCB730CE-0CEB-4C36-A562-A964FD14EF8D}" type="pres">
      <dgm:prSet presAssocID="{E1ECBC65-02C4-4985-AE3D-C259F3F0A12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5B392E7-CD12-4A01-B9BF-1CBAD8E0E387}" type="pres">
      <dgm:prSet presAssocID="{FDB2C5ED-E152-43C3-9640-5E3DB98F80AF}" presName="spacer" presStyleCnt="0"/>
      <dgm:spPr/>
    </dgm:pt>
    <dgm:pt modelId="{FBB0C53D-D736-4162-B7C9-67701694842B}" type="pres">
      <dgm:prSet presAssocID="{0BDB8259-DA14-4F03-8AA3-CADF75E684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80D52C1-887A-4089-B2E1-AFDC558F0D42}" type="pres">
      <dgm:prSet presAssocID="{F322AD62-3CB8-4D5D-9A41-C6FF935BBDAB}" presName="spacer" presStyleCnt="0"/>
      <dgm:spPr/>
    </dgm:pt>
    <dgm:pt modelId="{89367F4F-9E88-4B6F-9B49-995C0311F887}" type="pres">
      <dgm:prSet presAssocID="{6C160ED7-237A-4539-A35E-D584EC3FD57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50190E-E5B2-4DEB-BB85-997FE3008C4D}" type="pres">
      <dgm:prSet presAssocID="{C06D2978-877E-4707-A5D6-BE0FED8F7396}" presName="spacer" presStyleCnt="0"/>
      <dgm:spPr/>
    </dgm:pt>
    <dgm:pt modelId="{271732D3-3F96-4065-8001-9FE77E76DB75}" type="pres">
      <dgm:prSet presAssocID="{57065B78-92CE-4193-9069-176F78F927E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C53FB11-FB7E-4A72-BAA1-7997F18C72EA}" type="presOf" srcId="{57065B78-92CE-4193-9069-176F78F927E6}" destId="{271732D3-3F96-4065-8001-9FE77E76DB75}" srcOrd="0" destOrd="0" presId="urn:microsoft.com/office/officeart/2005/8/layout/vList2"/>
    <dgm:cxn modelId="{DBFB351B-D173-4621-B2D5-9832D58A61A1}" srcId="{A04EEA95-037F-4F8B-85E4-B58FE2E8EB74}" destId="{0BDB8259-DA14-4F03-8AA3-CADF75E684B4}" srcOrd="1" destOrd="0" parTransId="{976B5D97-B0E3-4D38-834D-78BAB05E8D95}" sibTransId="{F322AD62-3CB8-4D5D-9A41-C6FF935BBDAB}"/>
    <dgm:cxn modelId="{9EBD5830-3508-4444-B628-F1D2B8AA69B4}" type="presOf" srcId="{E1ECBC65-02C4-4985-AE3D-C259F3F0A12B}" destId="{BCB730CE-0CEB-4C36-A562-A964FD14EF8D}" srcOrd="0" destOrd="0" presId="urn:microsoft.com/office/officeart/2005/8/layout/vList2"/>
    <dgm:cxn modelId="{69960B76-7B0A-46B1-AD8D-D0D3C881BFFE}" type="presOf" srcId="{6C160ED7-237A-4539-A35E-D584EC3FD578}" destId="{89367F4F-9E88-4B6F-9B49-995C0311F887}" srcOrd="0" destOrd="0" presId="urn:microsoft.com/office/officeart/2005/8/layout/vList2"/>
    <dgm:cxn modelId="{B0F7919E-03A3-4458-8057-4695DAE8800F}" type="presOf" srcId="{0BDB8259-DA14-4F03-8AA3-CADF75E684B4}" destId="{FBB0C53D-D736-4162-B7C9-67701694842B}" srcOrd="0" destOrd="0" presId="urn:microsoft.com/office/officeart/2005/8/layout/vList2"/>
    <dgm:cxn modelId="{ECD9BDB1-CB61-46A3-9F09-9F65265C6119}" srcId="{A04EEA95-037F-4F8B-85E4-B58FE2E8EB74}" destId="{57065B78-92CE-4193-9069-176F78F927E6}" srcOrd="3" destOrd="0" parTransId="{CBA9A3CE-B6C2-4616-A9D2-3CFE419C03C6}" sibTransId="{683BB0C4-31EB-40DC-890F-33A9A8FC7F16}"/>
    <dgm:cxn modelId="{3478D9CA-B3F9-44B4-B278-81C14F16E769}" srcId="{A04EEA95-037F-4F8B-85E4-B58FE2E8EB74}" destId="{E1ECBC65-02C4-4985-AE3D-C259F3F0A12B}" srcOrd="0" destOrd="0" parTransId="{1373FC98-0551-4C87-B651-E67FA91B9C56}" sibTransId="{FDB2C5ED-E152-43C3-9640-5E3DB98F80AF}"/>
    <dgm:cxn modelId="{B45E0FE2-B46E-453D-8A37-7E761EA18DDD}" type="presOf" srcId="{A04EEA95-037F-4F8B-85E4-B58FE2E8EB74}" destId="{F0A52F85-6CB2-4179-A195-6CE9CAAB910E}" srcOrd="0" destOrd="0" presId="urn:microsoft.com/office/officeart/2005/8/layout/vList2"/>
    <dgm:cxn modelId="{876007F2-024C-43E8-87EF-02A226C86823}" srcId="{A04EEA95-037F-4F8B-85E4-B58FE2E8EB74}" destId="{6C160ED7-237A-4539-A35E-D584EC3FD578}" srcOrd="2" destOrd="0" parTransId="{38E7CDFC-6832-4FE1-89CF-902618C47CC0}" sibTransId="{C06D2978-877E-4707-A5D6-BE0FED8F7396}"/>
    <dgm:cxn modelId="{68D3500A-3499-456B-AA13-A9D0D5C1249B}" type="presParOf" srcId="{F0A52F85-6CB2-4179-A195-6CE9CAAB910E}" destId="{BCB730CE-0CEB-4C36-A562-A964FD14EF8D}" srcOrd="0" destOrd="0" presId="urn:microsoft.com/office/officeart/2005/8/layout/vList2"/>
    <dgm:cxn modelId="{7182AF60-5047-433E-A22C-D2343F3614E0}" type="presParOf" srcId="{F0A52F85-6CB2-4179-A195-6CE9CAAB910E}" destId="{65B392E7-CD12-4A01-B9BF-1CBAD8E0E387}" srcOrd="1" destOrd="0" presId="urn:microsoft.com/office/officeart/2005/8/layout/vList2"/>
    <dgm:cxn modelId="{73826291-A74F-41DD-B137-45D51D761A1C}" type="presParOf" srcId="{F0A52F85-6CB2-4179-A195-6CE9CAAB910E}" destId="{FBB0C53D-D736-4162-B7C9-67701694842B}" srcOrd="2" destOrd="0" presId="urn:microsoft.com/office/officeart/2005/8/layout/vList2"/>
    <dgm:cxn modelId="{73B06B2E-AC3F-478C-9571-181C8779B8B5}" type="presParOf" srcId="{F0A52F85-6CB2-4179-A195-6CE9CAAB910E}" destId="{280D52C1-887A-4089-B2E1-AFDC558F0D42}" srcOrd="3" destOrd="0" presId="urn:microsoft.com/office/officeart/2005/8/layout/vList2"/>
    <dgm:cxn modelId="{B9B582D3-D2B2-41CF-A5DE-C9D5FE8043F8}" type="presParOf" srcId="{F0A52F85-6CB2-4179-A195-6CE9CAAB910E}" destId="{89367F4F-9E88-4B6F-9B49-995C0311F887}" srcOrd="4" destOrd="0" presId="urn:microsoft.com/office/officeart/2005/8/layout/vList2"/>
    <dgm:cxn modelId="{51A1AC1F-39D1-419E-9813-6DDC17F70C52}" type="presParOf" srcId="{F0A52F85-6CB2-4179-A195-6CE9CAAB910E}" destId="{3850190E-E5B2-4DEB-BB85-997FE3008C4D}" srcOrd="5" destOrd="0" presId="urn:microsoft.com/office/officeart/2005/8/layout/vList2"/>
    <dgm:cxn modelId="{3FD1A0EB-6D54-4CF6-9699-E4D1C2743F8C}" type="presParOf" srcId="{F0A52F85-6CB2-4179-A195-6CE9CAAB910E}" destId="{271732D3-3F96-4065-8001-9FE77E76DB7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77765C-8D44-4505-A2FA-7DAA7EEB0DED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99C7FB4-7867-4DE9-8C52-FAEDFFB14CD0}">
      <dgm:prSet/>
      <dgm:spPr/>
      <dgm:t>
        <a:bodyPr/>
        <a:lstStyle/>
        <a:p>
          <a:r>
            <a:rPr lang="es-ES" dirty="0"/>
            <a:t>La Memoria de Sostenibilidad GRI esencial o exhaustiva deberá someterse a una verificación e</a:t>
          </a:r>
          <a:r>
            <a:rPr lang="es-ES" b="0" i="0" dirty="0"/>
            <a:t>n cuanto a su conformidad con los principios y directrices GRI por una entidad externa.</a:t>
          </a:r>
          <a:endParaRPr lang="en-US" dirty="0"/>
        </a:p>
      </dgm:t>
    </dgm:pt>
    <dgm:pt modelId="{74F610D4-23C7-4200-8DA2-66BA93CD0B4D}" type="parTrans" cxnId="{CB697191-EEEA-4264-A7DE-6239634E28AA}">
      <dgm:prSet/>
      <dgm:spPr/>
      <dgm:t>
        <a:bodyPr/>
        <a:lstStyle/>
        <a:p>
          <a:endParaRPr lang="en-US"/>
        </a:p>
      </dgm:t>
    </dgm:pt>
    <dgm:pt modelId="{F858157F-8314-420A-8ACE-696DE373E90C}" type="sibTrans" cxnId="{CB697191-EEEA-4264-A7DE-6239634E28AA}">
      <dgm:prSet/>
      <dgm:spPr/>
      <dgm:t>
        <a:bodyPr/>
        <a:lstStyle/>
        <a:p>
          <a:endParaRPr lang="en-US"/>
        </a:p>
      </dgm:t>
    </dgm:pt>
    <dgm:pt modelId="{3D1942AF-2D4E-4BA6-901C-E929A54C4AF0}">
      <dgm:prSet/>
      <dgm:spPr/>
      <dgm:t>
        <a:bodyPr/>
        <a:lstStyle/>
        <a:p>
          <a:r>
            <a:rPr lang="es-ES" dirty="0"/>
            <a:t>La verificación mejora la calidad, utilidad y credibilidad de la información y de los procesos de gestión. </a:t>
          </a:r>
          <a:endParaRPr lang="en-US" dirty="0"/>
        </a:p>
      </dgm:t>
    </dgm:pt>
    <dgm:pt modelId="{97C81858-8FA7-4EDE-B5D6-54CD9284CD5F}" type="parTrans" cxnId="{9DF13B7A-424A-434D-9332-0D7B6F5993AC}">
      <dgm:prSet/>
      <dgm:spPr/>
      <dgm:t>
        <a:bodyPr/>
        <a:lstStyle/>
        <a:p>
          <a:endParaRPr lang="en-US"/>
        </a:p>
      </dgm:t>
    </dgm:pt>
    <dgm:pt modelId="{AD568461-FDBE-4401-960E-BE777AF6E74B}" type="sibTrans" cxnId="{9DF13B7A-424A-434D-9332-0D7B6F5993AC}">
      <dgm:prSet/>
      <dgm:spPr/>
      <dgm:t>
        <a:bodyPr/>
        <a:lstStyle/>
        <a:p>
          <a:endParaRPr lang="en-US"/>
        </a:p>
      </dgm:t>
    </dgm:pt>
    <dgm:pt modelId="{6E6B4029-A53B-4F93-A362-EA8EE8459DE8}" type="pres">
      <dgm:prSet presAssocID="{3C77765C-8D44-4505-A2FA-7DAA7EEB0DED}" presName="vert0" presStyleCnt="0">
        <dgm:presLayoutVars>
          <dgm:dir/>
          <dgm:animOne val="branch"/>
          <dgm:animLvl val="lvl"/>
        </dgm:presLayoutVars>
      </dgm:prSet>
      <dgm:spPr/>
    </dgm:pt>
    <dgm:pt modelId="{CBEFAACE-28CA-41B2-B0AE-61424782DFCB}" type="pres">
      <dgm:prSet presAssocID="{499C7FB4-7867-4DE9-8C52-FAEDFFB14CD0}" presName="thickLine" presStyleLbl="alignNode1" presStyleIdx="0" presStyleCnt="2"/>
      <dgm:spPr/>
    </dgm:pt>
    <dgm:pt modelId="{AB452273-FA12-4BF0-965A-FDE7C8C1E93C}" type="pres">
      <dgm:prSet presAssocID="{499C7FB4-7867-4DE9-8C52-FAEDFFB14CD0}" presName="horz1" presStyleCnt="0"/>
      <dgm:spPr/>
    </dgm:pt>
    <dgm:pt modelId="{FC46FD7F-E26E-4604-85FE-7D7A156426D5}" type="pres">
      <dgm:prSet presAssocID="{499C7FB4-7867-4DE9-8C52-FAEDFFB14CD0}" presName="tx1" presStyleLbl="revTx" presStyleIdx="0" presStyleCnt="2"/>
      <dgm:spPr/>
    </dgm:pt>
    <dgm:pt modelId="{148E8723-E938-46D2-8543-F8B3EB1A7E3E}" type="pres">
      <dgm:prSet presAssocID="{499C7FB4-7867-4DE9-8C52-FAEDFFB14CD0}" presName="vert1" presStyleCnt="0"/>
      <dgm:spPr/>
    </dgm:pt>
    <dgm:pt modelId="{1FE9A329-5590-4207-BF96-6F71E75ED357}" type="pres">
      <dgm:prSet presAssocID="{3D1942AF-2D4E-4BA6-901C-E929A54C4AF0}" presName="thickLine" presStyleLbl="alignNode1" presStyleIdx="1" presStyleCnt="2"/>
      <dgm:spPr/>
    </dgm:pt>
    <dgm:pt modelId="{562E0F78-6CD8-4CDC-A873-175345754DDA}" type="pres">
      <dgm:prSet presAssocID="{3D1942AF-2D4E-4BA6-901C-E929A54C4AF0}" presName="horz1" presStyleCnt="0"/>
      <dgm:spPr/>
    </dgm:pt>
    <dgm:pt modelId="{9A7AB975-F3CF-4489-89DC-45418EE8B651}" type="pres">
      <dgm:prSet presAssocID="{3D1942AF-2D4E-4BA6-901C-E929A54C4AF0}" presName="tx1" presStyleLbl="revTx" presStyleIdx="1" presStyleCnt="2"/>
      <dgm:spPr/>
    </dgm:pt>
    <dgm:pt modelId="{9EDE2FBF-FD15-407A-B4C8-6AAD23A6B8BF}" type="pres">
      <dgm:prSet presAssocID="{3D1942AF-2D4E-4BA6-901C-E929A54C4AF0}" presName="vert1" presStyleCnt="0"/>
      <dgm:spPr/>
    </dgm:pt>
  </dgm:ptLst>
  <dgm:cxnLst>
    <dgm:cxn modelId="{F71DF657-5FC4-49EC-8625-F95134437083}" type="presOf" srcId="{499C7FB4-7867-4DE9-8C52-FAEDFFB14CD0}" destId="{FC46FD7F-E26E-4604-85FE-7D7A156426D5}" srcOrd="0" destOrd="0" presId="urn:microsoft.com/office/officeart/2008/layout/LinedList"/>
    <dgm:cxn modelId="{BD3C7678-898E-49DD-B5E1-BB4B1B4DDCB7}" type="presOf" srcId="{3C77765C-8D44-4505-A2FA-7DAA7EEB0DED}" destId="{6E6B4029-A53B-4F93-A362-EA8EE8459DE8}" srcOrd="0" destOrd="0" presId="urn:microsoft.com/office/officeart/2008/layout/LinedList"/>
    <dgm:cxn modelId="{9DF13B7A-424A-434D-9332-0D7B6F5993AC}" srcId="{3C77765C-8D44-4505-A2FA-7DAA7EEB0DED}" destId="{3D1942AF-2D4E-4BA6-901C-E929A54C4AF0}" srcOrd="1" destOrd="0" parTransId="{97C81858-8FA7-4EDE-B5D6-54CD9284CD5F}" sibTransId="{AD568461-FDBE-4401-960E-BE777AF6E74B}"/>
    <dgm:cxn modelId="{CB697191-EEEA-4264-A7DE-6239634E28AA}" srcId="{3C77765C-8D44-4505-A2FA-7DAA7EEB0DED}" destId="{499C7FB4-7867-4DE9-8C52-FAEDFFB14CD0}" srcOrd="0" destOrd="0" parTransId="{74F610D4-23C7-4200-8DA2-66BA93CD0B4D}" sibTransId="{F858157F-8314-420A-8ACE-696DE373E90C}"/>
    <dgm:cxn modelId="{1DA8D0CC-AB16-4830-98AD-69AF3B1BACE6}" type="presOf" srcId="{3D1942AF-2D4E-4BA6-901C-E929A54C4AF0}" destId="{9A7AB975-F3CF-4489-89DC-45418EE8B651}" srcOrd="0" destOrd="0" presId="urn:microsoft.com/office/officeart/2008/layout/LinedList"/>
    <dgm:cxn modelId="{498674D7-A090-4B3A-A347-6F7547CC7AD3}" type="presParOf" srcId="{6E6B4029-A53B-4F93-A362-EA8EE8459DE8}" destId="{CBEFAACE-28CA-41B2-B0AE-61424782DFCB}" srcOrd="0" destOrd="0" presId="urn:microsoft.com/office/officeart/2008/layout/LinedList"/>
    <dgm:cxn modelId="{D2FF9E98-DCE7-4B25-9F96-2651D77C1985}" type="presParOf" srcId="{6E6B4029-A53B-4F93-A362-EA8EE8459DE8}" destId="{AB452273-FA12-4BF0-965A-FDE7C8C1E93C}" srcOrd="1" destOrd="0" presId="urn:microsoft.com/office/officeart/2008/layout/LinedList"/>
    <dgm:cxn modelId="{50E39702-E9F2-43AB-87A4-1AA88FCD793E}" type="presParOf" srcId="{AB452273-FA12-4BF0-965A-FDE7C8C1E93C}" destId="{FC46FD7F-E26E-4604-85FE-7D7A156426D5}" srcOrd="0" destOrd="0" presId="urn:microsoft.com/office/officeart/2008/layout/LinedList"/>
    <dgm:cxn modelId="{776891EC-8566-4673-993E-FE49663A8D81}" type="presParOf" srcId="{AB452273-FA12-4BF0-965A-FDE7C8C1E93C}" destId="{148E8723-E938-46D2-8543-F8B3EB1A7E3E}" srcOrd="1" destOrd="0" presId="urn:microsoft.com/office/officeart/2008/layout/LinedList"/>
    <dgm:cxn modelId="{10B94BE3-79B8-4E51-B50E-0DC8C210598E}" type="presParOf" srcId="{6E6B4029-A53B-4F93-A362-EA8EE8459DE8}" destId="{1FE9A329-5590-4207-BF96-6F71E75ED357}" srcOrd="2" destOrd="0" presId="urn:microsoft.com/office/officeart/2008/layout/LinedList"/>
    <dgm:cxn modelId="{94260A0C-C1A0-426E-AC54-57783B288436}" type="presParOf" srcId="{6E6B4029-A53B-4F93-A362-EA8EE8459DE8}" destId="{562E0F78-6CD8-4CDC-A873-175345754DDA}" srcOrd="3" destOrd="0" presId="urn:microsoft.com/office/officeart/2008/layout/LinedList"/>
    <dgm:cxn modelId="{D685A39E-0CF8-4791-8894-DAD6DFFAB3E1}" type="presParOf" srcId="{562E0F78-6CD8-4CDC-A873-175345754DDA}" destId="{9A7AB975-F3CF-4489-89DC-45418EE8B651}" srcOrd="0" destOrd="0" presId="urn:microsoft.com/office/officeart/2008/layout/LinedList"/>
    <dgm:cxn modelId="{D8C77BE6-2224-4B46-8BA9-F97013273DF5}" type="presParOf" srcId="{562E0F78-6CD8-4CDC-A873-175345754DDA}" destId="{9EDE2FBF-FD15-407A-B4C8-6AAD23A6B8B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2CD84-22F9-4C63-9B71-729CC4D6A9E1}">
      <dsp:nvSpPr>
        <dsp:cNvPr id="0" name=""/>
        <dsp:cNvSpPr/>
      </dsp:nvSpPr>
      <dsp:spPr>
        <a:xfrm>
          <a:off x="390020" y="1333"/>
          <a:ext cx="2692290" cy="1615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600" b="1" kern="1200" dirty="0">
              <a:solidFill>
                <a:schemeClr val="bg1"/>
              </a:solidFill>
            </a:rPr>
            <a:t>Aumenta productividad y Reduce</a:t>
          </a:r>
          <a:r>
            <a:rPr lang="es-ES" sz="1600" b="1" kern="1200" dirty="0"/>
            <a:t> </a:t>
          </a:r>
          <a:r>
            <a:rPr lang="es-ES" sz="1600" b="1" kern="1200" dirty="0">
              <a:solidFill>
                <a:schemeClr val="bg1"/>
              </a:solidFill>
            </a:rPr>
            <a:t>costes (genera rentabilidad)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90020" y="1333"/>
        <a:ext cx="2692290" cy="1615374"/>
      </dsp:txXfrm>
    </dsp:sp>
    <dsp:sp modelId="{61C537BA-1056-41CC-9F07-E0991B3E127C}">
      <dsp:nvSpPr>
        <dsp:cNvPr id="0" name=""/>
        <dsp:cNvSpPr/>
      </dsp:nvSpPr>
      <dsp:spPr>
        <a:xfrm>
          <a:off x="3351540" y="1333"/>
          <a:ext cx="2692290" cy="1615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>
              <a:solidFill>
                <a:schemeClr val="bg1"/>
              </a:solidFill>
            </a:rPr>
            <a:t>Imagen de </a:t>
          </a:r>
          <a:r>
            <a:rPr lang="en-US" sz="1600" b="1" kern="1200" dirty="0" err="1">
              <a:solidFill>
                <a:schemeClr val="bg1"/>
              </a:solidFill>
            </a:rPr>
            <a:t>marca</a:t>
          </a:r>
          <a:r>
            <a:rPr lang="en-US" sz="1600" b="1" kern="1200" dirty="0">
              <a:solidFill>
                <a:schemeClr val="bg1"/>
              </a:solidFill>
            </a:rPr>
            <a:t> </a:t>
          </a:r>
          <a:r>
            <a:rPr lang="en-US" sz="1600" b="1" kern="1200" dirty="0" err="1">
              <a:solidFill>
                <a:schemeClr val="bg1"/>
              </a:solidFill>
            </a:rPr>
            <a:t>mejorada</a:t>
          </a:r>
          <a:r>
            <a:rPr lang="en-US" sz="1600" b="1" kern="1200" dirty="0">
              <a:solidFill>
                <a:schemeClr val="bg1"/>
              </a:solidFill>
            </a:rPr>
            <a:t> y </a:t>
          </a:r>
          <a:r>
            <a:rPr lang="en-US" sz="1600" b="1" kern="1200" dirty="0" err="1">
              <a:solidFill>
                <a:schemeClr val="bg1"/>
              </a:solidFill>
            </a:rPr>
            <a:t>ventaja</a:t>
          </a:r>
          <a:r>
            <a:rPr lang="en-US" sz="1600" b="1" kern="1200" dirty="0">
              <a:solidFill>
                <a:schemeClr val="bg1"/>
              </a:solidFill>
            </a:rPr>
            <a:t> </a:t>
          </a:r>
          <a:r>
            <a:rPr lang="en-US" sz="1600" b="1" kern="1200" dirty="0" err="1">
              <a:solidFill>
                <a:schemeClr val="bg1"/>
              </a:solidFill>
            </a:rPr>
            <a:t>competitiva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351540" y="1333"/>
        <a:ext cx="2692290" cy="1615374"/>
      </dsp:txXfrm>
    </dsp:sp>
    <dsp:sp modelId="{9E50BA0E-404F-46EC-89BF-17E93A4145E1}">
      <dsp:nvSpPr>
        <dsp:cNvPr id="0" name=""/>
        <dsp:cNvSpPr/>
      </dsp:nvSpPr>
      <dsp:spPr>
        <a:xfrm>
          <a:off x="390020" y="1885936"/>
          <a:ext cx="2692290" cy="1615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 err="1">
              <a:solidFill>
                <a:schemeClr val="bg1"/>
              </a:solidFill>
            </a:rPr>
            <a:t>Aumenta</a:t>
          </a:r>
          <a:r>
            <a:rPr lang="en-US" sz="1600" b="1" kern="1200" dirty="0">
              <a:solidFill>
                <a:schemeClr val="bg1"/>
              </a:solidFill>
            </a:rPr>
            <a:t> </a:t>
          </a:r>
          <a:r>
            <a:rPr lang="en-US" sz="1600" b="1" kern="1200" dirty="0" err="1">
              <a:solidFill>
                <a:schemeClr val="bg1"/>
              </a:solidFill>
            </a:rPr>
            <a:t>tu</a:t>
          </a:r>
          <a:r>
            <a:rPr lang="en-US" sz="1600" b="1" kern="1200" dirty="0">
              <a:solidFill>
                <a:schemeClr val="bg1"/>
              </a:solidFill>
            </a:rPr>
            <a:t> </a:t>
          </a:r>
          <a:r>
            <a:rPr lang="en-US" sz="1600" b="1" kern="1200" dirty="0" err="1">
              <a:solidFill>
                <a:schemeClr val="bg1"/>
              </a:solidFill>
            </a:rPr>
            <a:t>capacidad</a:t>
          </a:r>
          <a:r>
            <a:rPr lang="en-US" sz="1600" b="1" kern="1200" dirty="0">
              <a:solidFill>
                <a:schemeClr val="bg1"/>
              </a:solidFill>
            </a:rPr>
            <a:t> para </a:t>
          </a:r>
          <a:r>
            <a:rPr lang="en-US" sz="1600" b="1" kern="1200" dirty="0" err="1">
              <a:solidFill>
                <a:schemeClr val="bg1"/>
              </a:solidFill>
            </a:rPr>
            <a:t>cumplir</a:t>
          </a:r>
          <a:r>
            <a:rPr lang="en-US" sz="1600" b="1" kern="1200" dirty="0">
              <a:solidFill>
                <a:schemeClr val="bg1"/>
              </a:solidFill>
            </a:rPr>
            <a:t> con la </a:t>
          </a:r>
          <a:r>
            <a:rPr lang="en-US" sz="1600" b="1" kern="1200" dirty="0" err="1">
              <a:solidFill>
                <a:schemeClr val="bg1"/>
              </a:solidFill>
            </a:rPr>
            <a:t>legislación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90020" y="1885936"/>
        <a:ext cx="2692290" cy="1615374"/>
      </dsp:txXfrm>
    </dsp:sp>
    <dsp:sp modelId="{B3587133-CC50-4906-B71F-38D586C468E3}">
      <dsp:nvSpPr>
        <dsp:cNvPr id="0" name=""/>
        <dsp:cNvSpPr/>
      </dsp:nvSpPr>
      <dsp:spPr>
        <a:xfrm>
          <a:off x="3351540" y="1885936"/>
          <a:ext cx="2692290" cy="1615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 err="1">
              <a:solidFill>
                <a:schemeClr val="bg1"/>
              </a:solidFill>
            </a:rPr>
            <a:t>Atrae</a:t>
          </a:r>
          <a:r>
            <a:rPr lang="en-US" sz="1600" b="1" kern="1200" dirty="0">
              <a:solidFill>
                <a:schemeClr val="bg1"/>
              </a:solidFill>
            </a:rPr>
            <a:t> </a:t>
          </a:r>
          <a:r>
            <a:rPr lang="en-US" sz="1600" b="1" kern="1200" dirty="0" err="1">
              <a:solidFill>
                <a:schemeClr val="bg1"/>
              </a:solidFill>
            </a:rPr>
            <a:t>empleados</a:t>
          </a:r>
          <a:r>
            <a:rPr lang="en-US" sz="1600" b="1" kern="1200" dirty="0">
              <a:solidFill>
                <a:schemeClr val="bg1"/>
              </a:solidFill>
            </a:rPr>
            <a:t> e </a:t>
          </a:r>
          <a:r>
            <a:rPr lang="en-US" sz="1600" b="1" kern="1200" dirty="0" err="1">
              <a:solidFill>
                <a:schemeClr val="bg1"/>
              </a:solidFill>
            </a:rPr>
            <a:t>inversores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351540" y="1885936"/>
        <a:ext cx="2692290" cy="1615374"/>
      </dsp:txXfrm>
    </dsp:sp>
    <dsp:sp modelId="{3DD98D97-B125-4760-A748-65942B3E034A}">
      <dsp:nvSpPr>
        <dsp:cNvPr id="0" name=""/>
        <dsp:cNvSpPr/>
      </dsp:nvSpPr>
      <dsp:spPr>
        <a:xfrm>
          <a:off x="390020" y="3770540"/>
          <a:ext cx="2692290" cy="1615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 err="1">
              <a:solidFill>
                <a:schemeClr val="bg1"/>
              </a:solidFill>
            </a:rPr>
            <a:t>Prioridad</a:t>
          </a:r>
          <a:r>
            <a:rPr lang="en-US" sz="1600" b="1" kern="1200" dirty="0">
              <a:solidFill>
                <a:schemeClr val="bg1"/>
              </a:solidFill>
            </a:rPr>
            <a:t> </a:t>
          </a:r>
          <a:r>
            <a:rPr lang="en-US" sz="1600" b="1" kern="1200" dirty="0" err="1">
              <a:solidFill>
                <a:schemeClr val="bg1"/>
              </a:solidFill>
            </a:rPr>
            <a:t>en</a:t>
          </a:r>
          <a:r>
            <a:rPr lang="en-US" sz="1600" b="1" kern="1200" dirty="0">
              <a:solidFill>
                <a:schemeClr val="bg1"/>
              </a:solidFill>
            </a:rPr>
            <a:t> las </a:t>
          </a:r>
          <a:r>
            <a:rPr lang="en-US" sz="1600" b="1" kern="1200" dirty="0" err="1">
              <a:solidFill>
                <a:schemeClr val="bg1"/>
              </a:solidFill>
            </a:rPr>
            <a:t>licitaciones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90020" y="3770540"/>
        <a:ext cx="2692290" cy="1615374"/>
      </dsp:txXfrm>
    </dsp:sp>
    <dsp:sp modelId="{3F2998A5-1E77-493A-ABAC-1F19E281B926}">
      <dsp:nvSpPr>
        <dsp:cNvPr id="0" name=""/>
        <dsp:cNvSpPr/>
      </dsp:nvSpPr>
      <dsp:spPr>
        <a:xfrm>
          <a:off x="3351540" y="3770540"/>
          <a:ext cx="2692290" cy="1615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 err="1">
              <a:solidFill>
                <a:schemeClr val="bg1"/>
              </a:solidFill>
            </a:rPr>
            <a:t>Fortalece</a:t>
          </a:r>
          <a:r>
            <a:rPr lang="en-US" sz="1600" b="1" kern="1200" dirty="0">
              <a:solidFill>
                <a:schemeClr val="bg1"/>
              </a:solidFill>
            </a:rPr>
            <a:t> las </a:t>
          </a:r>
          <a:r>
            <a:rPr lang="en-US" sz="1600" b="1" kern="1200" dirty="0" err="1">
              <a:solidFill>
                <a:schemeClr val="bg1"/>
              </a:solidFill>
            </a:rPr>
            <a:t>relaciones</a:t>
          </a:r>
          <a:r>
            <a:rPr lang="en-US" sz="1600" b="1" kern="1200" dirty="0">
              <a:solidFill>
                <a:schemeClr val="bg1"/>
              </a:solidFill>
            </a:rPr>
            <a:t> de </a:t>
          </a:r>
          <a:r>
            <a:rPr lang="en-US" sz="1600" b="1" kern="1200" dirty="0" err="1">
              <a:solidFill>
                <a:schemeClr val="bg1"/>
              </a:solidFill>
            </a:rPr>
            <a:t>confianza</a:t>
          </a:r>
          <a:r>
            <a:rPr lang="en-US" sz="1600" b="1" kern="1200" dirty="0">
              <a:solidFill>
                <a:schemeClr val="bg1"/>
              </a:solidFill>
            </a:rPr>
            <a:t> con </a:t>
          </a:r>
          <a:r>
            <a:rPr lang="en-US" sz="1600" b="1" kern="1200" dirty="0" err="1">
              <a:solidFill>
                <a:schemeClr val="bg1"/>
              </a:solidFill>
            </a:rPr>
            <a:t>tus</a:t>
          </a:r>
          <a:r>
            <a:rPr lang="en-US" sz="1600" b="1" kern="1200" dirty="0">
              <a:solidFill>
                <a:schemeClr val="bg1"/>
              </a:solidFill>
            </a:rPr>
            <a:t> </a:t>
          </a:r>
          <a:r>
            <a:rPr lang="en-US" sz="1600" b="1" kern="1200" dirty="0" err="1">
              <a:solidFill>
                <a:schemeClr val="bg1"/>
              </a:solidFill>
            </a:rPr>
            <a:t>grupos</a:t>
          </a:r>
          <a:r>
            <a:rPr lang="en-US" sz="1600" b="1" kern="1200" dirty="0">
              <a:solidFill>
                <a:schemeClr val="bg1"/>
              </a:solidFill>
            </a:rPr>
            <a:t> de </a:t>
          </a:r>
          <a:r>
            <a:rPr lang="en-US" sz="1600" b="1" kern="1200" dirty="0" err="1">
              <a:solidFill>
                <a:schemeClr val="bg1"/>
              </a:solidFill>
            </a:rPr>
            <a:t>interés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351540" y="3770540"/>
        <a:ext cx="2692290" cy="1615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63E9-8405-484F-BF6E-835B6E5EBC99}">
      <dsp:nvSpPr>
        <dsp:cNvPr id="0" name=""/>
        <dsp:cNvSpPr/>
      </dsp:nvSpPr>
      <dsp:spPr>
        <a:xfrm>
          <a:off x="0" y="55268"/>
          <a:ext cx="5181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Accionistas</a:t>
          </a:r>
          <a:endParaRPr lang="en-US" sz="2000" kern="1200"/>
        </a:p>
      </dsp:txBody>
      <dsp:txXfrm>
        <a:off x="23417" y="78685"/>
        <a:ext cx="5134766" cy="432866"/>
      </dsp:txXfrm>
    </dsp:sp>
    <dsp:sp modelId="{8789A8AF-B0B8-4A6B-99D9-02D8891C7063}">
      <dsp:nvSpPr>
        <dsp:cNvPr id="0" name=""/>
        <dsp:cNvSpPr/>
      </dsp:nvSpPr>
      <dsp:spPr>
        <a:xfrm>
          <a:off x="0" y="592569"/>
          <a:ext cx="5181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Clientes, consumidores </a:t>
          </a:r>
          <a:endParaRPr lang="en-US" sz="2000" kern="1200" dirty="0"/>
        </a:p>
      </dsp:txBody>
      <dsp:txXfrm>
        <a:off x="23417" y="615986"/>
        <a:ext cx="5134766" cy="432866"/>
      </dsp:txXfrm>
    </dsp:sp>
    <dsp:sp modelId="{A932A0AD-0374-4FE5-9237-D91323C216A1}">
      <dsp:nvSpPr>
        <dsp:cNvPr id="0" name=""/>
        <dsp:cNvSpPr/>
      </dsp:nvSpPr>
      <dsp:spPr>
        <a:xfrm>
          <a:off x="0" y="1129869"/>
          <a:ext cx="5181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Empleados</a:t>
          </a:r>
          <a:endParaRPr lang="en-US" sz="2000" kern="1200"/>
        </a:p>
      </dsp:txBody>
      <dsp:txXfrm>
        <a:off x="23417" y="1153286"/>
        <a:ext cx="5134766" cy="432866"/>
      </dsp:txXfrm>
    </dsp:sp>
    <dsp:sp modelId="{448C416F-E022-4E88-8CDC-02B388FEB1D2}">
      <dsp:nvSpPr>
        <dsp:cNvPr id="0" name=""/>
        <dsp:cNvSpPr/>
      </dsp:nvSpPr>
      <dsp:spPr>
        <a:xfrm>
          <a:off x="0" y="1667169"/>
          <a:ext cx="5181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Administración</a:t>
          </a:r>
          <a:endParaRPr lang="en-US" sz="2000" kern="1200"/>
        </a:p>
      </dsp:txBody>
      <dsp:txXfrm>
        <a:off x="23417" y="1690586"/>
        <a:ext cx="5134766" cy="432866"/>
      </dsp:txXfrm>
    </dsp:sp>
    <dsp:sp modelId="{E432A719-4FF0-4EE3-83FE-83598B9D3D59}">
      <dsp:nvSpPr>
        <dsp:cNvPr id="0" name=""/>
        <dsp:cNvSpPr/>
      </dsp:nvSpPr>
      <dsp:spPr>
        <a:xfrm>
          <a:off x="0" y="2208813"/>
          <a:ext cx="5181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Sociedad en general</a:t>
          </a:r>
          <a:endParaRPr lang="en-US" sz="2000" kern="1200"/>
        </a:p>
      </dsp:txBody>
      <dsp:txXfrm>
        <a:off x="23417" y="2232230"/>
        <a:ext cx="5134766" cy="432866"/>
      </dsp:txXfrm>
    </dsp:sp>
    <dsp:sp modelId="{71F0F2CB-7683-4995-A40D-8B3322C54C59}">
      <dsp:nvSpPr>
        <dsp:cNvPr id="0" name=""/>
        <dsp:cNvSpPr/>
      </dsp:nvSpPr>
      <dsp:spPr>
        <a:xfrm>
          <a:off x="0" y="2741769"/>
          <a:ext cx="5181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Proveedores</a:t>
          </a:r>
          <a:r>
            <a:rPr lang="en-US" sz="2000" kern="1200" dirty="0"/>
            <a:t>, </a:t>
          </a:r>
          <a:r>
            <a:rPr lang="en-US" sz="2000" kern="1200" dirty="0" err="1"/>
            <a:t>socios</a:t>
          </a:r>
          <a:r>
            <a:rPr lang="en-US" sz="2000" kern="1200" dirty="0"/>
            <a:t>, </a:t>
          </a:r>
          <a:r>
            <a:rPr lang="en-US" sz="2000" kern="1200" dirty="0" err="1"/>
            <a:t>colaboradores</a:t>
          </a:r>
          <a:endParaRPr lang="en-US" sz="2000" kern="1200" dirty="0"/>
        </a:p>
      </dsp:txBody>
      <dsp:txXfrm>
        <a:off x="23417" y="2765186"/>
        <a:ext cx="5134766" cy="432866"/>
      </dsp:txXfrm>
    </dsp:sp>
    <dsp:sp modelId="{85A86F83-D3D2-461D-BB00-1B5878EBED68}">
      <dsp:nvSpPr>
        <dsp:cNvPr id="0" name=""/>
        <dsp:cNvSpPr/>
      </dsp:nvSpPr>
      <dsp:spPr>
        <a:xfrm>
          <a:off x="0" y="3279069"/>
          <a:ext cx="5181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Medios</a:t>
          </a:r>
          <a:r>
            <a:rPr lang="en-US" sz="2000" kern="1200" dirty="0"/>
            <a:t> de </a:t>
          </a:r>
          <a:r>
            <a:rPr lang="en-US" sz="2000" kern="1200" dirty="0" err="1"/>
            <a:t>comunicación</a:t>
          </a:r>
          <a:endParaRPr lang="en-US" sz="2000" kern="1200" dirty="0"/>
        </a:p>
      </dsp:txBody>
      <dsp:txXfrm>
        <a:off x="23417" y="3302486"/>
        <a:ext cx="5134766" cy="432866"/>
      </dsp:txXfrm>
    </dsp:sp>
    <dsp:sp modelId="{6C540E9F-CCDD-4030-A25C-BC20BD58AD41}">
      <dsp:nvSpPr>
        <dsp:cNvPr id="0" name=""/>
        <dsp:cNvSpPr/>
      </dsp:nvSpPr>
      <dsp:spPr>
        <a:xfrm>
          <a:off x="0" y="3816369"/>
          <a:ext cx="5181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Entidades</a:t>
          </a:r>
          <a:r>
            <a:rPr lang="en-US" sz="2000" kern="1200" dirty="0"/>
            <a:t> </a:t>
          </a:r>
          <a:r>
            <a:rPr lang="en-US" sz="2000" kern="1200" dirty="0" err="1"/>
            <a:t>financieras</a:t>
          </a:r>
          <a:endParaRPr lang="en-US" sz="2000" kern="1200" dirty="0"/>
        </a:p>
      </dsp:txBody>
      <dsp:txXfrm>
        <a:off x="23417" y="3839786"/>
        <a:ext cx="5134766" cy="432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730CE-0CEB-4C36-A562-A964FD14EF8D}">
      <dsp:nvSpPr>
        <dsp:cNvPr id="0" name=""/>
        <dsp:cNvSpPr/>
      </dsp:nvSpPr>
      <dsp:spPr>
        <a:xfrm>
          <a:off x="0" y="565677"/>
          <a:ext cx="5511703" cy="126820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Es un plan para articular la </a:t>
          </a:r>
          <a:r>
            <a:rPr lang="en-US" sz="1800" b="1" kern="1200" dirty="0" err="1"/>
            <a:t>estrategia</a:t>
          </a:r>
          <a:r>
            <a:rPr lang="en-US" sz="1800" b="1" kern="1200" dirty="0"/>
            <a:t> de </a:t>
          </a:r>
          <a:r>
            <a:rPr lang="en-US" sz="1800" b="1" kern="1200" dirty="0" err="1"/>
            <a:t>Sostenibilidad</a:t>
          </a:r>
          <a:r>
            <a:rPr lang="en-US" sz="1800" b="1" kern="1200" dirty="0"/>
            <a:t> de una </a:t>
          </a:r>
          <a:r>
            <a:rPr lang="en-US" sz="1800" b="1" kern="1200" dirty="0" err="1"/>
            <a:t>organización</a:t>
          </a:r>
          <a:r>
            <a:rPr lang="en-US" sz="1800" b="1" kern="1200" dirty="0"/>
            <a:t> </a:t>
          </a:r>
          <a:r>
            <a:rPr lang="en-US" sz="1800" kern="1200" dirty="0"/>
            <a:t>y que </a:t>
          </a:r>
          <a:r>
            <a:rPr lang="en-US" sz="1800" kern="1200" dirty="0" err="1"/>
            <a:t>sirve</a:t>
          </a:r>
          <a:r>
            <a:rPr lang="en-US" sz="1800" kern="1200" dirty="0"/>
            <a:t> de hoja de </a:t>
          </a:r>
          <a:r>
            <a:rPr lang="en-US" sz="1800" kern="1200" dirty="0" err="1"/>
            <a:t>ruta</a:t>
          </a:r>
          <a:r>
            <a:rPr lang="en-US" sz="1800" kern="1200" dirty="0"/>
            <a:t> de sus </a:t>
          </a:r>
          <a:r>
            <a:rPr lang="en-US" sz="1800" kern="1200" dirty="0" err="1"/>
            <a:t>actuaciones</a:t>
          </a:r>
          <a:r>
            <a:rPr lang="en-US" sz="1800" kern="1200" dirty="0"/>
            <a:t> </a:t>
          </a:r>
          <a:r>
            <a:rPr lang="en-US" sz="1800" kern="1200" dirty="0" err="1"/>
            <a:t>en</a:t>
          </a:r>
          <a:r>
            <a:rPr lang="en-US" sz="1800" kern="1200" dirty="0"/>
            <a:t> </a:t>
          </a:r>
          <a:r>
            <a:rPr lang="en-US" sz="1800" kern="1200" dirty="0" err="1"/>
            <a:t>todo</a:t>
          </a:r>
          <a:r>
            <a:rPr lang="en-US" sz="1800" kern="1200" dirty="0"/>
            <a:t> </a:t>
          </a:r>
          <a:r>
            <a:rPr lang="en-US" sz="1800" kern="1200" dirty="0" err="1"/>
            <a:t>momento</a:t>
          </a:r>
          <a:r>
            <a:rPr lang="en-US" sz="1800" kern="1200" dirty="0"/>
            <a:t>.</a:t>
          </a:r>
        </a:p>
      </dsp:txBody>
      <dsp:txXfrm>
        <a:off x="61909" y="627586"/>
        <a:ext cx="5387885" cy="1144388"/>
      </dsp:txXfrm>
    </dsp:sp>
    <dsp:sp modelId="{FBB0C53D-D736-4162-B7C9-67701694842B}">
      <dsp:nvSpPr>
        <dsp:cNvPr id="0" name=""/>
        <dsp:cNvSpPr/>
      </dsp:nvSpPr>
      <dsp:spPr>
        <a:xfrm>
          <a:off x="0" y="1885724"/>
          <a:ext cx="5511703" cy="1268206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1. Se </a:t>
          </a:r>
          <a:r>
            <a:rPr lang="en-US" sz="1800" kern="1200" dirty="0" err="1"/>
            <a:t>estructura</a:t>
          </a:r>
          <a:r>
            <a:rPr lang="en-US" sz="1800" kern="1200" dirty="0"/>
            <a:t> </a:t>
          </a:r>
          <a:r>
            <a:rPr lang="en-US" sz="1800" kern="1200" dirty="0" err="1"/>
            <a:t>en</a:t>
          </a:r>
          <a:r>
            <a:rPr lang="en-US" sz="1800" kern="1200" dirty="0"/>
            <a:t> </a:t>
          </a:r>
          <a:r>
            <a:rPr lang="en-US" sz="1800" kern="1200" dirty="0" err="1"/>
            <a:t>unos</a:t>
          </a:r>
          <a:r>
            <a:rPr lang="en-US" sz="1800" kern="1200" dirty="0"/>
            <a:t> </a:t>
          </a:r>
          <a:r>
            <a:rPr lang="en-US" sz="1800" b="1" kern="1200" dirty="0" err="1"/>
            <a:t>pilares</a:t>
          </a:r>
          <a:r>
            <a:rPr lang="en-US" sz="1800" b="1" kern="1200" dirty="0"/>
            <a:t> o </a:t>
          </a:r>
          <a:r>
            <a:rPr lang="en-US" sz="1800" b="1" kern="1200" dirty="0" err="1"/>
            <a:t>ámbitos</a:t>
          </a:r>
          <a:r>
            <a:rPr lang="en-US" sz="1800" b="1" kern="1200" dirty="0"/>
            <a:t> de </a:t>
          </a:r>
          <a:r>
            <a:rPr lang="en-US" sz="1800" b="1" kern="1200" dirty="0" err="1"/>
            <a:t>actuación</a:t>
          </a:r>
          <a:r>
            <a:rPr lang="en-US" sz="1800" b="1" kern="1200" dirty="0"/>
            <a:t> </a:t>
          </a:r>
          <a:r>
            <a:rPr lang="en-US" sz="1800" kern="1200" dirty="0" err="1"/>
            <a:t>en</a:t>
          </a:r>
          <a:r>
            <a:rPr lang="en-US" sz="1800" kern="1200" dirty="0"/>
            <a:t> </a:t>
          </a:r>
          <a:r>
            <a:rPr lang="en-US" sz="1800" kern="1200" dirty="0" err="1"/>
            <a:t>función</a:t>
          </a:r>
          <a:r>
            <a:rPr lang="en-US" sz="1800" kern="1200" dirty="0"/>
            <a:t> de las </a:t>
          </a:r>
          <a:r>
            <a:rPr lang="en-US" sz="1800" kern="1200" dirty="0" err="1"/>
            <a:t>prioridades</a:t>
          </a:r>
          <a:r>
            <a:rPr lang="en-US" sz="1800" kern="1200" dirty="0"/>
            <a:t> de la </a:t>
          </a:r>
          <a:r>
            <a:rPr lang="en-US" sz="1800" kern="1200" dirty="0" err="1"/>
            <a:t>organización</a:t>
          </a:r>
          <a:r>
            <a:rPr lang="en-US" sz="1800" kern="1200" dirty="0"/>
            <a:t> (</a:t>
          </a:r>
          <a:r>
            <a:rPr lang="en-US" sz="1800" kern="1200" dirty="0" err="1"/>
            <a:t>cambio</a:t>
          </a:r>
          <a:r>
            <a:rPr lang="en-US" sz="1800" kern="1200" dirty="0"/>
            <a:t> </a:t>
          </a:r>
          <a:r>
            <a:rPr lang="en-US" sz="1800" kern="1200" dirty="0" err="1"/>
            <a:t>climático</a:t>
          </a:r>
          <a:r>
            <a:rPr lang="en-US" sz="1800" kern="1200" dirty="0"/>
            <a:t>, medio </a:t>
          </a:r>
          <a:r>
            <a:rPr lang="en-US" sz="1800" kern="1200" dirty="0" err="1"/>
            <a:t>ambiente</a:t>
          </a:r>
          <a:r>
            <a:rPr lang="en-US" sz="1800" kern="1200" dirty="0"/>
            <a:t>, personas, </a:t>
          </a:r>
          <a:r>
            <a:rPr lang="en-US" sz="1800" kern="1200" dirty="0" err="1"/>
            <a:t>gobernanza</a:t>
          </a:r>
          <a:r>
            <a:rPr lang="en-US" sz="1800" kern="1200" dirty="0"/>
            <a:t>, </a:t>
          </a:r>
          <a:r>
            <a:rPr lang="en-US" sz="1800" kern="1200" dirty="0" err="1"/>
            <a:t>sociedad</a:t>
          </a:r>
          <a:r>
            <a:rPr lang="en-US" sz="1800" kern="1200" dirty="0"/>
            <a:t>, </a:t>
          </a:r>
          <a:r>
            <a:rPr lang="en-US" sz="1800" kern="1200" dirty="0" err="1"/>
            <a:t>cadena</a:t>
          </a:r>
          <a:r>
            <a:rPr lang="en-US" sz="1800" kern="1200" dirty="0"/>
            <a:t> de valor, </a:t>
          </a:r>
          <a:r>
            <a:rPr lang="en-US" sz="1800" kern="1200" dirty="0" err="1"/>
            <a:t>innovación</a:t>
          </a:r>
          <a:r>
            <a:rPr lang="en-US" sz="1800" kern="1200" dirty="0"/>
            <a:t>, etc.)</a:t>
          </a:r>
        </a:p>
      </dsp:txBody>
      <dsp:txXfrm>
        <a:off x="61909" y="1947633"/>
        <a:ext cx="5387885" cy="1144388"/>
      </dsp:txXfrm>
    </dsp:sp>
    <dsp:sp modelId="{89367F4F-9E88-4B6F-9B49-995C0311F887}">
      <dsp:nvSpPr>
        <dsp:cNvPr id="0" name=""/>
        <dsp:cNvSpPr/>
      </dsp:nvSpPr>
      <dsp:spPr>
        <a:xfrm>
          <a:off x="0" y="3205771"/>
          <a:ext cx="5511703" cy="126820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</a:t>
          </a:r>
          <a:r>
            <a:rPr lang="en-US" sz="1800" kern="1200" dirty="0" err="1"/>
            <a:t>Cada</a:t>
          </a:r>
          <a:r>
            <a:rPr lang="en-US" sz="1800" kern="1200" dirty="0"/>
            <a:t> pilar o </a:t>
          </a:r>
          <a:r>
            <a:rPr lang="en-US" sz="1800" kern="1200" dirty="0" err="1"/>
            <a:t>ámbito</a:t>
          </a:r>
          <a:r>
            <a:rPr lang="en-US" sz="1800" kern="1200" dirty="0"/>
            <a:t> se </a:t>
          </a:r>
          <a:r>
            <a:rPr lang="en-US" sz="1800" kern="1200" dirty="0" err="1"/>
            <a:t>desglosa</a:t>
          </a:r>
          <a:r>
            <a:rPr lang="en-US" sz="1800" kern="1200" dirty="0"/>
            <a:t> </a:t>
          </a:r>
          <a:r>
            <a:rPr lang="en-US" sz="1800" kern="1200" dirty="0" err="1"/>
            <a:t>en</a:t>
          </a:r>
          <a:r>
            <a:rPr lang="en-US" sz="1800" kern="1200" dirty="0"/>
            <a:t> </a:t>
          </a:r>
          <a:r>
            <a:rPr lang="en-US" sz="1800" b="1" kern="1200" dirty="0" err="1"/>
            <a:t>áreas</a:t>
          </a:r>
          <a:r>
            <a:rPr lang="en-US" sz="1800" b="1" kern="1200" dirty="0"/>
            <a:t> de </a:t>
          </a:r>
          <a:r>
            <a:rPr lang="en-US" sz="1800" b="1" kern="1200" dirty="0" err="1"/>
            <a:t>actuación</a:t>
          </a:r>
          <a:r>
            <a:rPr lang="en-US" sz="1800" kern="1200" dirty="0"/>
            <a:t> con </a:t>
          </a:r>
          <a:r>
            <a:rPr lang="en-US" sz="1800" b="1" kern="1200" dirty="0" err="1"/>
            <a:t>iniciativas</a:t>
          </a:r>
          <a:r>
            <a:rPr lang="en-US" sz="1800" b="1" kern="1200" dirty="0"/>
            <a:t> y </a:t>
          </a:r>
          <a:r>
            <a:rPr lang="en-US" sz="1800" b="1" kern="1200" dirty="0" err="1"/>
            <a:t>objetivos</a:t>
          </a:r>
          <a:r>
            <a:rPr lang="en-US" sz="1800" b="1" kern="1200" dirty="0"/>
            <a:t> </a:t>
          </a:r>
          <a:r>
            <a:rPr lang="en-US" sz="1800" kern="1200" dirty="0"/>
            <a:t>a </a:t>
          </a:r>
          <a:r>
            <a:rPr lang="en-US" sz="1800" kern="1200" dirty="0" err="1"/>
            <a:t>perseguir</a:t>
          </a:r>
          <a:r>
            <a:rPr lang="en-US" sz="1800" kern="1200" dirty="0"/>
            <a:t> </a:t>
          </a:r>
          <a:r>
            <a:rPr lang="en-US" sz="1800" kern="1200" dirty="0" err="1"/>
            <a:t>durante</a:t>
          </a:r>
          <a:r>
            <a:rPr lang="en-US" sz="1800" kern="1200" dirty="0"/>
            <a:t> la </a:t>
          </a:r>
          <a:r>
            <a:rPr lang="en-US" sz="1800" kern="1200" dirty="0" err="1"/>
            <a:t>vigencia</a:t>
          </a:r>
          <a:r>
            <a:rPr lang="en-US" sz="1800" kern="1200" dirty="0"/>
            <a:t> del plan e </a:t>
          </a:r>
          <a:r>
            <a:rPr lang="en-US" sz="1800" b="1" kern="1200" dirty="0" err="1"/>
            <a:t>indicadores</a:t>
          </a:r>
          <a:r>
            <a:rPr lang="en-US" sz="1800" kern="1200" dirty="0"/>
            <a:t> </a:t>
          </a:r>
          <a:r>
            <a:rPr lang="en-US" sz="1800" kern="1200" dirty="0" err="1"/>
            <a:t>precisos</a:t>
          </a:r>
          <a:r>
            <a:rPr lang="en-US" sz="1800" kern="1200" dirty="0"/>
            <a:t> para </a:t>
          </a:r>
          <a:r>
            <a:rPr lang="en-US" sz="1800" kern="1200" dirty="0" err="1"/>
            <a:t>evaluar</a:t>
          </a:r>
          <a:r>
            <a:rPr lang="en-US" sz="1800" kern="1200" dirty="0"/>
            <a:t> los </a:t>
          </a:r>
          <a:r>
            <a:rPr lang="en-US" sz="1800" kern="1200" dirty="0" err="1"/>
            <a:t>avances</a:t>
          </a:r>
          <a:r>
            <a:rPr lang="en-US" sz="1800" kern="1200" dirty="0"/>
            <a:t>.</a:t>
          </a:r>
        </a:p>
      </dsp:txBody>
      <dsp:txXfrm>
        <a:off x="61909" y="3267680"/>
        <a:ext cx="5387885" cy="1144388"/>
      </dsp:txXfrm>
    </dsp:sp>
    <dsp:sp modelId="{271732D3-3F96-4065-8001-9FE77E76DB75}">
      <dsp:nvSpPr>
        <dsp:cNvPr id="0" name=""/>
        <dsp:cNvSpPr/>
      </dsp:nvSpPr>
      <dsp:spPr>
        <a:xfrm>
          <a:off x="0" y="4525818"/>
          <a:ext cx="5511703" cy="1268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 Se </a:t>
          </a:r>
          <a:r>
            <a:rPr lang="en-US" sz="1800" kern="1200" dirty="0" err="1"/>
            <a:t>pueden</a:t>
          </a:r>
          <a:r>
            <a:rPr lang="en-US" sz="1800" kern="1200" dirty="0"/>
            <a:t> </a:t>
          </a:r>
          <a:r>
            <a:rPr lang="en-US" sz="1800" kern="1200" dirty="0" err="1"/>
            <a:t>diferenciar</a:t>
          </a:r>
          <a:r>
            <a:rPr lang="en-US" sz="1800" kern="1200" dirty="0"/>
            <a:t> </a:t>
          </a:r>
          <a:r>
            <a:rPr lang="en-US" sz="1800" b="1" kern="1200" dirty="0" err="1"/>
            <a:t>objetivos</a:t>
          </a:r>
          <a:r>
            <a:rPr lang="en-US" sz="1800" b="1" kern="1200" dirty="0"/>
            <a:t> </a:t>
          </a:r>
          <a:r>
            <a:rPr lang="en-US" sz="1800" b="1" kern="1200" dirty="0" err="1"/>
            <a:t>estratégicos</a:t>
          </a:r>
          <a:r>
            <a:rPr lang="en-US" sz="1800" b="1" kern="1200" dirty="0"/>
            <a:t> y </a:t>
          </a:r>
          <a:r>
            <a:rPr lang="en-US" sz="1800" b="1" kern="1200" dirty="0" err="1"/>
            <a:t>operativos</a:t>
          </a:r>
          <a:r>
            <a:rPr lang="en-US" sz="1800" b="1" kern="1200" dirty="0"/>
            <a:t> </a:t>
          </a:r>
          <a:r>
            <a:rPr lang="en-US" sz="1800" kern="1200" dirty="0" err="1"/>
            <a:t>aplicados</a:t>
          </a:r>
          <a:r>
            <a:rPr lang="en-US" sz="1800" kern="1200" dirty="0"/>
            <a:t> a </a:t>
          </a:r>
          <a:r>
            <a:rPr lang="en-US" sz="1800" kern="1200" dirty="0" err="1"/>
            <a:t>toda</a:t>
          </a:r>
          <a:r>
            <a:rPr lang="en-US" sz="1800" kern="1200" dirty="0"/>
            <a:t> la </a:t>
          </a:r>
          <a:r>
            <a:rPr lang="en-US" sz="1800" kern="1200" dirty="0" err="1"/>
            <a:t>organización</a:t>
          </a:r>
          <a:r>
            <a:rPr lang="en-US" sz="1800" kern="1200" dirty="0"/>
            <a:t>.</a:t>
          </a:r>
        </a:p>
      </dsp:txBody>
      <dsp:txXfrm>
        <a:off x="61909" y="4587727"/>
        <a:ext cx="5387885" cy="11443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FAACE-28CA-41B2-B0AE-61424782DFCB}">
      <dsp:nvSpPr>
        <dsp:cNvPr id="0" name=""/>
        <dsp:cNvSpPr/>
      </dsp:nvSpPr>
      <dsp:spPr>
        <a:xfrm>
          <a:off x="0" y="0"/>
          <a:ext cx="30253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46FD7F-E26E-4604-85FE-7D7A156426D5}">
      <dsp:nvSpPr>
        <dsp:cNvPr id="0" name=""/>
        <dsp:cNvSpPr/>
      </dsp:nvSpPr>
      <dsp:spPr>
        <a:xfrm>
          <a:off x="0" y="0"/>
          <a:ext cx="3025303" cy="2773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La Memoria de Sostenibilidad GRI esencial o exhaustiva deberá someterse a una verificación e</a:t>
          </a:r>
          <a:r>
            <a:rPr lang="es-ES" sz="2000" b="0" i="0" kern="1200" dirty="0"/>
            <a:t>n cuanto a su conformidad con los principios y directrices GRI por una entidad externa.</a:t>
          </a:r>
          <a:endParaRPr lang="en-US" sz="2000" kern="1200" dirty="0"/>
        </a:p>
      </dsp:txBody>
      <dsp:txXfrm>
        <a:off x="0" y="0"/>
        <a:ext cx="3025303" cy="2773023"/>
      </dsp:txXfrm>
    </dsp:sp>
    <dsp:sp modelId="{1FE9A329-5590-4207-BF96-6F71E75ED357}">
      <dsp:nvSpPr>
        <dsp:cNvPr id="0" name=""/>
        <dsp:cNvSpPr/>
      </dsp:nvSpPr>
      <dsp:spPr>
        <a:xfrm>
          <a:off x="0" y="2773023"/>
          <a:ext cx="30253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7AB975-F3CF-4489-89DC-45418EE8B651}">
      <dsp:nvSpPr>
        <dsp:cNvPr id="0" name=""/>
        <dsp:cNvSpPr/>
      </dsp:nvSpPr>
      <dsp:spPr>
        <a:xfrm>
          <a:off x="0" y="2773023"/>
          <a:ext cx="3025303" cy="2773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La verificación mejora la calidad, utilidad y credibilidad de la información y de los procesos de gestión. </a:t>
          </a:r>
          <a:endParaRPr lang="en-US" sz="2000" kern="1200" dirty="0"/>
        </a:p>
      </dsp:txBody>
      <dsp:txXfrm>
        <a:off x="0" y="2773023"/>
        <a:ext cx="3025303" cy="2773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3E6F1-0903-4CDC-B124-ABD91CCFA535}" type="datetimeFigureOut">
              <a:rPr lang="es-ES" smtClean="0"/>
              <a:t>03/11/2021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4220E-CA1C-4FE2-A399-E6FD43AE76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85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65B1-B49E-4078-A9D3-90638231D711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5232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65B1-B49E-4078-A9D3-90638231D711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767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4220E-CA1C-4FE2-A399-E6FD43AE765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12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4220E-CA1C-4FE2-A399-E6FD43AE7654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706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26746-B3B4-428E-9DD9-E61699DA0D7B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918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A65B1-B49E-4078-A9D3-90638231D71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837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A65B1-B49E-4078-A9D3-90638231D71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640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65B1-B49E-4078-A9D3-90638231D711}" type="slidenum">
              <a:rPr lang="es-ES" smtClean="0"/>
              <a:pPr>
                <a:defRPr/>
              </a:pPr>
              <a:t>40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3602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4220E-CA1C-4FE2-A399-E6FD43AE765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770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65B1-B49E-4078-A9D3-90638231D711}" type="slidenum">
              <a:rPr lang="es-ES" smtClean="0"/>
              <a:pPr>
                <a:defRPr/>
              </a:pPr>
              <a:t>47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976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4220E-CA1C-4FE2-A399-E6FD43AE7654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59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4220E-CA1C-4FE2-A399-E6FD43AE765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632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DDFF1-7BB1-437C-B1B5-57DE3F149A5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27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4220E-CA1C-4FE2-A399-E6FD43AE765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614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C99E7-5637-4A00-A65E-1E3D0B6AE643}" type="slidenum">
              <a:rPr lang="es-ES" smtClean="0"/>
              <a:pPr>
                <a:defRPr/>
              </a:pPr>
              <a:t>61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4220E-CA1C-4FE2-A399-E6FD43AE765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761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4220E-CA1C-4FE2-A399-E6FD43AE765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52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4220E-CA1C-4FE2-A399-E6FD43AE765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934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65B1-B49E-4078-A9D3-90638231D711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9703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65B1-B49E-4078-A9D3-90638231D711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8789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65B1-B49E-4078-A9D3-90638231D711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9594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65B1-B49E-4078-A9D3-90638231D711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237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72F1C-A6C4-4549-9701-5A3C4D603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C7416-49CE-4FC0-94FE-2507E712B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443A43-873E-4D10-A820-6CF6D0EC5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6842-6901-407A-AB23-D8BA1BF76EBA}" type="datetimeFigureOut">
              <a:rPr lang="es-ES" smtClean="0"/>
              <a:t>03/11/2021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9CF9FA-6617-4B07-9E8F-EC6DAABA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6747E5-5369-4F80-B4FF-A500A459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53E-23D9-449D-9E43-921988239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4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36B99-A549-4A31-93E1-1E32BF3B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6B29A7-C15E-467D-8B7C-21E54C3BB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D91FB4-80EB-412E-A025-DF9FE632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6842-6901-407A-AB23-D8BA1BF76EBA}" type="datetimeFigureOut">
              <a:rPr lang="es-ES" smtClean="0"/>
              <a:t>03/11/2021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B96A0-81AD-46E0-A7E2-9E06A7963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A2BA51-2244-4F52-81F6-9DB25997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53E-23D9-449D-9E43-921988239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8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666D30-FAE1-433B-968C-749CDE4652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F57B73-3881-4049-9BE9-6C74F3E92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D0095F-2B1D-48E4-BEEB-3DDF5DB0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6842-6901-407A-AB23-D8BA1BF76EBA}" type="datetimeFigureOut">
              <a:rPr lang="es-ES" smtClean="0"/>
              <a:t>03/11/2021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2EE97-61E5-43E5-A5F2-CB4D7FB4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D15EEB-43E3-4173-B3C4-7472D3CF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53E-23D9-449D-9E43-921988239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732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BEE6-F506-4514-8092-15EFA88A8820}" type="datetimeFigureOut">
              <a:rPr lang="es-ES" smtClean="0"/>
              <a:pPr/>
              <a:t>03/11/2021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D85F-AE09-4667-866F-037A52C1DE14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4 Imagen" descr="Club Directores Calidad e Innovación_solo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5217" y="98557"/>
            <a:ext cx="1560208" cy="1057821"/>
          </a:xfrm>
          <a:prstGeom prst="rect">
            <a:avLst/>
          </a:prstGeom>
        </p:spPr>
      </p:pic>
      <p:pic>
        <p:nvPicPr>
          <p:cNvPr id="6" name="5 Imagen" descr="Zitec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36593" y="188568"/>
            <a:ext cx="1457964" cy="6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85459"/>
      </p:ext>
    </p:extLst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35EAD-A4D1-4C24-92DD-FAECDA86429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7706854"/>
      </p:ext>
    </p:extLst>
  </p:cSld>
  <p:clrMapOvr>
    <a:masterClrMapping/>
  </p:clrMapOvr>
  <p:transition spd="med" advTm="20000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B6271-343B-4F21-916C-3292E72B47E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599543"/>
      </p:ext>
    </p:extLst>
  </p:cSld>
  <p:clrMapOvr>
    <a:masterClrMapping/>
  </p:clrMapOvr>
  <p:transition spd="med" advTm="20000"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A8F1E-48A9-4254-A844-AA43FB5B531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8480610"/>
      </p:ext>
    </p:extLst>
  </p:cSld>
  <p:clrMapOvr>
    <a:masterClrMapping/>
  </p:clrMapOvr>
  <p:transition spd="med" advTm="20000"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7EF5-CF98-416F-8988-48466AA771B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1257497"/>
      </p:ext>
    </p:extLst>
  </p:cSld>
  <p:clrMapOvr>
    <a:masterClrMapping/>
  </p:clrMapOvr>
  <p:transition spd="med" advTm="20000"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2DE03-5B12-4729-B0CE-31B562132D1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1761398"/>
      </p:ext>
    </p:extLst>
  </p:cSld>
  <p:clrMapOvr>
    <a:masterClrMapping/>
  </p:clrMapOvr>
  <p:transition spd="med" advTm="20000"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DF09C-2DAD-4BAA-BBE4-3A9D37B6826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0176757"/>
      </p:ext>
    </p:extLst>
  </p:cSld>
  <p:clrMapOvr>
    <a:masterClrMapping/>
  </p:clrMapOvr>
  <p:transition spd="med" advTm="20000"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9172825" y="6421905"/>
            <a:ext cx="2844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E6A88-0F67-4024-AD18-1265E2FDA75D}" type="slidenum">
              <a:rPr kumimoji="0" lang="es-ES" sz="1200" b="1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1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67630"/>
      </p:ext>
    </p:extLst>
  </p:cSld>
  <p:clrMapOvr>
    <a:masterClrMapping/>
  </p:clrMapOvr>
  <p:transition spd="med" advTm="20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74AB6-3B37-49AF-8191-113BFD00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CED83F-61EC-4C48-A339-A6C751320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ECC600-F399-4834-ACCC-A85B7C3E8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6842-6901-407A-AB23-D8BA1BF76EBA}" type="datetimeFigureOut">
              <a:rPr lang="es-ES" smtClean="0"/>
              <a:t>03/11/2021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99D6F3-DB7B-4E8B-BA29-F261245B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EC0AF8-86D2-46E2-828F-78674C21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53E-23D9-449D-9E43-921988239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885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7416712"/>
      </p:ext>
    </p:extLst>
  </p:cSld>
  <p:clrMapOvr>
    <a:masterClrMapping/>
  </p:clrMapOvr>
  <p:transition spd="med" advTm="20000"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7031979"/>
      </p:ext>
    </p:extLst>
  </p:cSld>
  <p:clrMapOvr>
    <a:masterClrMapping/>
  </p:clrMapOvr>
  <p:transition spd="med" advTm="20000"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94879-DD7E-4432-9B49-1EB5949FC87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581188"/>
      </p:ext>
    </p:extLst>
  </p:cSld>
  <p:clrMapOvr>
    <a:masterClrMapping/>
  </p:clrMapOvr>
  <p:transition spd="med" advTm="20000"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3166B-C7D5-465C-8984-4711AE1CF4C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7559396"/>
      </p:ext>
    </p:extLst>
  </p:cSld>
  <p:clrMapOvr>
    <a:masterClrMapping/>
  </p:clrMapOvr>
  <p:transition spd="med" advTm="20000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F085C-C8BD-4962-B4F3-AAD55E20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61D659-5A13-4688-8E1D-97DAB18CD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7E55D-5A6B-4000-9765-67948C2E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6842-6901-407A-AB23-D8BA1BF76EBA}" type="datetimeFigureOut">
              <a:rPr lang="es-ES" smtClean="0"/>
              <a:t>03/11/2021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D3892A-67C9-4DFF-B820-6BA49D7A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36ABCA-1E4E-4EE8-94DD-BDF8FDC6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53E-23D9-449D-9E43-921988239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14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638E7-C0DA-42DE-B71B-A6B00194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240C38-433A-4D66-8E96-3AAD0271E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CC2703-D480-434D-B445-478960E8C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97D684-53FB-4ACB-9E56-43B074857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6842-6901-407A-AB23-D8BA1BF76EBA}" type="datetimeFigureOut">
              <a:rPr lang="es-ES" smtClean="0"/>
              <a:t>03/11/2021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389EB6-3505-4E22-BCBA-93CB4873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FB32DD-ED24-40E9-AF03-7C3DF984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53E-23D9-449D-9E43-921988239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99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99E0B-1955-45DA-AF4C-8471023B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34ACED-0079-4DE1-BD27-08959C3A7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88268A-473E-4D5D-84BE-B2782BE64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F20F2B-1A8C-4C87-ABBA-399D93460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7FFF4E-94CF-4043-BC35-1038E15CC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3D05F7-0465-49AA-A394-69675650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6842-6901-407A-AB23-D8BA1BF76EBA}" type="datetimeFigureOut">
              <a:rPr lang="es-ES" smtClean="0"/>
              <a:t>03/11/2021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164E09-AC47-4CE5-9CE7-969BAE17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D892322-61A4-4A4B-8C0E-64436A82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53E-23D9-449D-9E43-921988239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60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D95625-FD54-4015-AD5B-7AA57ECA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B409AC-89AE-4232-8DE8-D70A56C1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6842-6901-407A-AB23-D8BA1BF76EBA}" type="datetimeFigureOut">
              <a:rPr lang="es-ES" smtClean="0"/>
              <a:t>03/11/2021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52BBEF-2491-4A16-9017-D76A463C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3FB891-A8EE-4227-83DC-8DAB1C3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53E-23D9-449D-9E43-921988239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317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EC440B-063C-49A8-B1B1-19A5008DE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6842-6901-407A-AB23-D8BA1BF76EBA}" type="datetimeFigureOut">
              <a:rPr lang="es-ES" smtClean="0"/>
              <a:t>03/11/2021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B836270-8B18-4C44-8179-22A172D0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64D175-9ABA-4FF0-A4A4-FDB8F9E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53E-23D9-449D-9E43-921988239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90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C79DC-D0B2-4799-8E43-27B8C669A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707B34-08A3-4340-AA4C-CA0106C5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B3BB1A-9D9F-4FD4-A5FE-77D7FCC59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9423F6-E7B9-40DC-AD60-6C90762C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6842-6901-407A-AB23-D8BA1BF76EBA}" type="datetimeFigureOut">
              <a:rPr lang="es-ES" smtClean="0"/>
              <a:t>03/11/2021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9933FE-88DF-42FE-854D-7AC02ECC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266A9A-1FB8-4A74-BAF3-D054431F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53E-23D9-449D-9E43-921988239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31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A7727-3760-436C-8450-46BF690D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716BB1-EA53-42F0-86DB-0616E0F0D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5D2C09-E275-4080-BE7D-DB8C9442A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0DE89B-243F-4963-A650-462ECFA7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6842-6901-407A-AB23-D8BA1BF76EBA}" type="datetimeFigureOut">
              <a:rPr lang="es-ES" smtClean="0"/>
              <a:t>03/11/2021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78B377-0F13-42E4-A7F2-F020DFF6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15DFD1-F205-4BA6-9112-99BCCF2B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53E-23D9-449D-9E43-921988239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64A389-18A7-4997-9DB7-B776398FC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8FF4F-1B5B-41BE-BD60-AB06BF2C2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62EB4D-9703-4BC2-AF04-6E4E34B5C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76842-6901-407A-AB23-D8BA1BF76EBA}" type="datetimeFigureOut">
              <a:rPr lang="es-ES" smtClean="0"/>
              <a:t>03/11/2021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44D86-9EDF-4591-BFFF-C0B2E4641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923D33-2849-4BF8-AA7C-9A726ECCB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9253E-23D9-449D-9E43-921988239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56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6666FF"/>
                </a:solidFill>
                <a:cs typeface="+mn-cs"/>
              </a:defRPr>
            </a:lvl1pPr>
          </a:lstStyle>
          <a:p>
            <a:pPr>
              <a:defRPr/>
            </a:pPr>
            <a:fld id="{84069DF1-021E-4626-BF92-FF88D4BF1CC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8" name="4 Imagen" descr="Club Directores Calidad e Innovación_solo logo.JPG">
            <a:extLst>
              <a:ext uri="{FF2B5EF4-FFF2-40B4-BE49-F238E27FC236}">
                <a16:creationId xmlns:a16="http://schemas.microsoft.com/office/drawing/2014/main" id="{89B894C4-E9DD-4D09-B2C1-0ED785BEF22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15217" y="98557"/>
            <a:ext cx="1560208" cy="1057821"/>
          </a:xfrm>
          <a:prstGeom prst="rect">
            <a:avLst/>
          </a:prstGeom>
        </p:spPr>
      </p:pic>
      <p:pic>
        <p:nvPicPr>
          <p:cNvPr id="9" name="5 Imagen" descr="Zitec.bmp">
            <a:extLst>
              <a:ext uri="{FF2B5EF4-FFF2-40B4-BE49-F238E27FC236}">
                <a16:creationId xmlns:a16="http://schemas.microsoft.com/office/drawing/2014/main" id="{3B4EBABC-61D8-4B74-9C4D-5EAFE8E503B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536593" y="188568"/>
            <a:ext cx="1457964" cy="6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3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ransition spd="med" advTm="20000"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zitec.es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png"/><Relationship Id="rId20" Type="http://schemas.openxmlformats.org/officeDocument/2006/relationships/hyperlink" Target="http://www.zitec.es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zitec.e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zitec.es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png"/><Relationship Id="rId7" Type="http://schemas.openxmlformats.org/officeDocument/2006/relationships/hyperlink" Target="http://www.zitec.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zitec.e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zitec.e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zitec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://www.zitec.es/" TargetMode="Externa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hyperlink" Target="http://www.zitec.es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zitec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zitec.es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tenibilidad.com/desarrollo-sostenible/que-es-la-sostenibilidad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://www.zitec.es/" TargetMode="External"/><Relationship Id="rId4" Type="http://schemas.openxmlformats.org/officeDocument/2006/relationships/hyperlink" Target="https://www.clares.com.mx/maestria/?utm_source=PortalRSyS&amp;utm_medium=ArticleInline&amp;utm_campaign=MRSOctubre2021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zitec.es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zitec.es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4.png"/><Relationship Id="rId4" Type="http://schemas.openxmlformats.org/officeDocument/2006/relationships/hyperlink" Target="http://www.zitec.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://www.zitec.es/" TargetMode="Externa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zitec.es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zitec.es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zitec.es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zitec.es/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70.svg"/><Relationship Id="rId7" Type="http://schemas.openxmlformats.org/officeDocument/2006/relationships/diagramLayout" Target="../diagrams/layout4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4.png"/><Relationship Id="rId10" Type="http://schemas.microsoft.com/office/2007/relationships/diagramDrawing" Target="../diagrams/drawing4.xml"/><Relationship Id="rId4" Type="http://schemas.openxmlformats.org/officeDocument/2006/relationships/hyperlink" Target="http://www.zitec.es/" TargetMode="External"/><Relationship Id="rId9" Type="http://schemas.openxmlformats.org/officeDocument/2006/relationships/diagramColors" Target="../diagrams/colors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itec.es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zitec.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zitec.es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ec.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2 Imagen" descr="Club Directores Calidad e Innovación.JPG">
            <a:extLst>
              <a:ext uri="{FF2B5EF4-FFF2-40B4-BE49-F238E27FC236}">
                <a16:creationId xmlns:a16="http://schemas.microsoft.com/office/drawing/2014/main" id="{2F4F8D3A-A1DD-4DBA-94F4-6E6907499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" t="10120" r="-254"/>
          <a:stretch/>
        </p:blipFill>
        <p:spPr>
          <a:xfrm>
            <a:off x="-53116" y="93535"/>
            <a:ext cx="4318612" cy="387172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524000" y="2751002"/>
            <a:ext cx="9144000" cy="2763054"/>
            <a:chOff x="0" y="0"/>
            <a:chExt cx="12990490" cy="10672293"/>
          </a:xfrm>
          <a:noFill/>
        </p:grpSpPr>
        <p:sp>
          <p:nvSpPr>
            <p:cNvPr id="3" name="AutoShape 3"/>
            <p:cNvSpPr/>
            <p:nvPr/>
          </p:nvSpPr>
          <p:spPr>
            <a:xfrm>
              <a:off x="0" y="0"/>
              <a:ext cx="12990490" cy="10672293"/>
            </a:xfrm>
            <a:prstGeom prst="rect">
              <a:avLst/>
            </a:prstGeom>
            <a:grpFill/>
          </p:spPr>
        </p:sp>
        <p:sp>
          <p:nvSpPr>
            <p:cNvPr id="4" name="AutoShape 4"/>
            <p:cNvSpPr/>
            <p:nvPr/>
          </p:nvSpPr>
          <p:spPr>
            <a:xfrm>
              <a:off x="948101" y="7586131"/>
              <a:ext cx="10844012" cy="140236"/>
            </a:xfrm>
            <a:prstGeom prst="rect">
              <a:avLst/>
            </a:prstGeom>
            <a:grpFill/>
          </p:spPr>
        </p:sp>
      </p:grpSp>
      <p:sp>
        <p:nvSpPr>
          <p:cNvPr id="5" name="CuadroTexto 4"/>
          <p:cNvSpPr txBox="1"/>
          <p:nvPr/>
        </p:nvSpPr>
        <p:spPr>
          <a:xfrm>
            <a:off x="4564452" y="2986532"/>
            <a:ext cx="8904147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b="1" dirty="0">
                <a:solidFill>
                  <a:srgbClr val="2222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anose="020B0604030504040204" pitchFamily="34" charset="0"/>
              </a:rPr>
              <a:t>SOSTENIBILIDAD</a:t>
            </a:r>
          </a:p>
          <a:p>
            <a:r>
              <a:rPr lang="es-ES" sz="2400" i="1" dirty="0">
                <a:solidFill>
                  <a:srgbClr val="22228B"/>
                </a:solidFill>
                <a:latin typeface="Arial" pitchFamily="34" charset="0"/>
                <a:ea typeface="Verdana" panose="020B0604030504040204" pitchFamily="34" charset="0"/>
              </a:rPr>
              <a:t>La Sostenibilidad como estrategia de negocio</a:t>
            </a:r>
          </a:p>
          <a:p>
            <a:pPr>
              <a:spcBef>
                <a:spcPts val="600"/>
              </a:spcBef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</a:endParaRPr>
          </a:p>
          <a:p>
            <a:pPr algn="ctr">
              <a:spcBef>
                <a:spcPts val="400"/>
              </a:spcBef>
              <a:spcAft>
                <a:spcPts val="200"/>
              </a:spcAft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3869DDC-5CBD-4E31-9107-D14F4F024AE7}"/>
              </a:ext>
            </a:extLst>
          </p:cNvPr>
          <p:cNvSpPr txBox="1"/>
          <p:nvPr/>
        </p:nvSpPr>
        <p:spPr>
          <a:xfrm>
            <a:off x="4408886" y="6030148"/>
            <a:ext cx="41399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dirty="0">
                <a:solidFill>
                  <a:srgbClr val="22228B"/>
                </a:solidFill>
                <a:latin typeface="Arial" pitchFamily="34" charset="0"/>
                <a:ea typeface="Verdana" panose="020B0604030504040204" pitchFamily="34" charset="0"/>
              </a:rPr>
              <a:t>www.clubdedirectoresdecalidad.es</a:t>
            </a:r>
          </a:p>
          <a:p>
            <a:pPr>
              <a:spcAft>
                <a:spcPts val="600"/>
              </a:spcAft>
            </a:pPr>
            <a:r>
              <a:rPr lang="es-ES" sz="1600" dirty="0">
                <a:solidFill>
                  <a:srgbClr val="22228B"/>
                </a:solidFill>
                <a:latin typeface="Arial" pitchFamily="34" charset="0"/>
                <a:ea typeface="Verdana" panose="020B0604030504040204" pitchFamily="34" charset="0"/>
              </a:rPr>
              <a:t>www.zitec.es</a:t>
            </a:r>
          </a:p>
        </p:txBody>
      </p:sp>
      <p:pic>
        <p:nvPicPr>
          <p:cNvPr id="19" name="Imagen 18">
            <a:hlinkClick r:id="rId4"/>
            <a:extLst>
              <a:ext uri="{FF2B5EF4-FFF2-40B4-BE49-F238E27FC236}">
                <a16:creationId xmlns:a16="http://schemas.microsoft.com/office/drawing/2014/main" id="{D79A8567-6D0D-4C18-B846-3D00977F0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9343" y="340269"/>
            <a:ext cx="1930400" cy="115471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806535C-4CD5-49A6-8FFD-4A61BDABE99C}"/>
              </a:ext>
            </a:extLst>
          </p:cNvPr>
          <p:cNvSpPr txBox="1"/>
          <p:nvPr/>
        </p:nvSpPr>
        <p:spPr>
          <a:xfrm>
            <a:off x="5531134" y="944817"/>
            <a:ext cx="5173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spcAft>
                <a:spcPts val="200"/>
              </a:spcAft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Verdana" panose="020B0604030504040204" pitchFamily="34" charset="0"/>
              </a:rPr>
              <a:t>Organizado por: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80D28E-2F21-4AAF-B51E-A1685FEFCCD1}"/>
              </a:ext>
            </a:extLst>
          </p:cNvPr>
          <p:cNvSpPr txBox="1"/>
          <p:nvPr/>
        </p:nvSpPr>
        <p:spPr>
          <a:xfrm>
            <a:off x="4564452" y="1952851"/>
            <a:ext cx="4588713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200" b="1" dirty="0">
                <a:solidFill>
                  <a:srgbClr val="2222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anose="020B0604030504040204" pitchFamily="34" charset="0"/>
              </a:rPr>
              <a:t>XXVII JORNADA</a:t>
            </a:r>
          </a:p>
          <a:p>
            <a:pPr>
              <a:spcAft>
                <a:spcPts val="600"/>
              </a:spcAft>
            </a:pPr>
            <a:r>
              <a:rPr lang="es-ES" sz="1600" b="1" dirty="0">
                <a:solidFill>
                  <a:srgbClr val="2222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anose="020B0604030504040204" pitchFamily="34" charset="0"/>
              </a:rPr>
              <a:t>15 de Octubre de 2021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</a:endParaRPr>
          </a:p>
          <a:p>
            <a:pPr algn="ctr">
              <a:spcBef>
                <a:spcPts val="400"/>
              </a:spcBef>
              <a:spcAft>
                <a:spcPts val="200"/>
              </a:spcAft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C39392-5806-4A06-89CB-3F617A91553A}"/>
              </a:ext>
            </a:extLst>
          </p:cNvPr>
          <p:cNvSpPr txBox="1"/>
          <p:nvPr/>
        </p:nvSpPr>
        <p:spPr>
          <a:xfrm>
            <a:off x="1135715" y="4971883"/>
            <a:ext cx="41399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200" dirty="0">
                <a:latin typeface="Arial" pitchFamily="34" charset="0"/>
                <a:ea typeface="Verdana" panose="020B0604030504040204" pitchFamily="34" charset="0"/>
              </a:rPr>
              <a:t>Raquel Hierro</a:t>
            </a:r>
          </a:p>
          <a:p>
            <a:pPr>
              <a:spcAft>
                <a:spcPts val="600"/>
              </a:spcAft>
            </a:pPr>
            <a:r>
              <a:rPr lang="es-ES" sz="1200" i="1" dirty="0">
                <a:latin typeface="Arial" pitchFamily="34" charset="0"/>
                <a:ea typeface="Verdana" panose="020B0604030504040204" pitchFamily="34" charset="0"/>
              </a:rPr>
              <a:t>Consultora Senior Sostenibilidad</a:t>
            </a:r>
          </a:p>
          <a:p>
            <a:pPr>
              <a:spcAft>
                <a:spcPts val="600"/>
              </a:spcAft>
            </a:pPr>
            <a:r>
              <a:rPr lang="es-ES" sz="1200" dirty="0">
                <a:latin typeface="Arial" pitchFamily="34" charset="0"/>
                <a:ea typeface="Verdana" panose="020B0604030504040204" pitchFamily="34" charset="0"/>
              </a:rPr>
              <a:t>rhierro@zitec.es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807E08-CC14-4AA8-967E-E4C0E2A3533C}"/>
              </a:ext>
            </a:extLst>
          </p:cNvPr>
          <p:cNvSpPr txBox="1"/>
          <p:nvPr/>
        </p:nvSpPr>
        <p:spPr>
          <a:xfrm>
            <a:off x="8986310" y="4949367"/>
            <a:ext cx="41399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200" dirty="0">
                <a:latin typeface="Arial" pitchFamily="34" charset="0"/>
                <a:ea typeface="Verdana" panose="020B0604030504040204" pitchFamily="34" charset="0"/>
              </a:rPr>
              <a:t>Benjamín Vázquez</a:t>
            </a:r>
          </a:p>
          <a:p>
            <a:pPr>
              <a:spcAft>
                <a:spcPts val="600"/>
              </a:spcAft>
            </a:pPr>
            <a:r>
              <a:rPr lang="es-ES" sz="1200" i="1" dirty="0">
                <a:latin typeface="Arial" pitchFamily="34" charset="0"/>
                <a:ea typeface="Verdana" panose="020B0604030504040204" pitchFamily="34" charset="0"/>
              </a:rPr>
              <a:t>Consultor Senior Sostenibilidad</a:t>
            </a:r>
          </a:p>
          <a:p>
            <a:pPr>
              <a:spcAft>
                <a:spcPts val="600"/>
              </a:spcAft>
            </a:pPr>
            <a:r>
              <a:rPr lang="es-ES" sz="1200" dirty="0">
                <a:latin typeface="Arial" pitchFamily="34" charset="0"/>
                <a:ea typeface="Verdana" panose="020B0604030504040204" pitchFamily="34" charset="0"/>
              </a:rPr>
              <a:t>bvazquez@zitec.es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67C9F29-434E-4C0B-A833-02286F5A4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511" y="1689935"/>
            <a:ext cx="1188000" cy="118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11915A-0D9C-41C7-8CAE-3F6E67CA7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371" y="1689935"/>
            <a:ext cx="1188000" cy="118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29FE7D-AAEC-47E4-B601-D4B942797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231" y="1689935"/>
            <a:ext cx="1188000" cy="118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E5475C-C47F-4C35-BA7D-7F0C22F6D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2467" y="1697580"/>
            <a:ext cx="1217497" cy="11663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B557731-0155-43D7-9EA5-2D0322F3E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7448" y="1682817"/>
            <a:ext cx="1188000" cy="118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1C59A4D-00FE-48BB-BF94-A8E5C5F219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2931" y="1682817"/>
            <a:ext cx="1188000" cy="118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5E2D67D-E75C-480D-B811-091C8BA57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511" y="3029186"/>
            <a:ext cx="1188000" cy="118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0620B85-746A-4723-8F79-E2C49CC75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4815" y="3029186"/>
            <a:ext cx="1188000" cy="118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A2BFAD8-A574-4934-B585-3FEF6771E2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2064" y="3029186"/>
            <a:ext cx="1188000" cy="1188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F3EEAB9-DB02-4F52-93B4-956740E10D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6876" y="3032424"/>
            <a:ext cx="1252122" cy="119919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31DC887-F01A-4B5C-B008-8E2880EB30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3333" y="3029186"/>
            <a:ext cx="1188000" cy="1188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E12107D-298F-459C-A6BD-3F8B989923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95207" y="3029186"/>
            <a:ext cx="1188000" cy="1188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74E65C1-474E-411B-A34C-229BCFC4CF8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59075" y="4392358"/>
            <a:ext cx="1188000" cy="118402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8E83D82-4E9E-4D12-B72E-BA8C4FC211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2372" y="4363110"/>
            <a:ext cx="1188000" cy="119905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51E5484-9947-4518-A2E1-334329AE4C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34232" y="4359194"/>
            <a:ext cx="1188000" cy="123201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0ECDC82-C1BD-4341-A2AA-2F12A0C5917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46877" y="4356113"/>
            <a:ext cx="1242040" cy="125374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9B72EA7-4CB7-4CEF-AFE9-2D442FFB21B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43333" y="4378344"/>
            <a:ext cx="1217138" cy="121286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0F6F66B-5F12-4A4D-A5DC-60F84673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82" y="1044652"/>
            <a:ext cx="3062177" cy="5312661"/>
          </a:xfrm>
        </p:spPr>
        <p:txBody>
          <a:bodyPr>
            <a:normAutofit/>
          </a:bodyPr>
          <a:lstStyle/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En enero de 2016 entraron en vigor los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Objetivos de Desarrollo Sostenible (ODS)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de Naciones Unidas, el plan de acción más ambicioso a favor de las personas, el planeta y la prosperidad hasta 2030.</a:t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El Pacto Mundial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como iniciativa de la ONU para la sostenibilidad empresarial del sector privado, es catalizador de los esfuerzos de empresas y organizaciones en la consecución de los ODS</a:t>
            </a:r>
          </a:p>
        </p:txBody>
      </p:sp>
      <p:pic>
        <p:nvPicPr>
          <p:cNvPr id="23" name="Imagen 22">
            <a:hlinkClick r:id="rId20"/>
            <a:extLst>
              <a:ext uri="{FF2B5EF4-FFF2-40B4-BE49-F238E27FC236}">
                <a16:creationId xmlns:a16="http://schemas.microsoft.com/office/drawing/2014/main" id="{0E602444-7CB7-4E5F-BE2D-82264C2FFA8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92579" y="203812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Principios + 17 ODS">
            <a:extLst>
              <a:ext uri="{FF2B5EF4-FFF2-40B4-BE49-F238E27FC236}">
                <a16:creationId xmlns:a16="http://schemas.microsoft.com/office/drawing/2014/main" id="{E24B2787-0D34-4A9F-8406-A6C6335A6FD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68" y="1057619"/>
            <a:ext cx="12145832" cy="53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hlinkClick r:id="rId3"/>
            <a:extLst>
              <a:ext uri="{FF2B5EF4-FFF2-40B4-BE49-F238E27FC236}">
                <a16:creationId xmlns:a16="http://schemas.microsoft.com/office/drawing/2014/main" id="{A969C533-C0E0-4608-B9FD-BE199B67B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357" y="115677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4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422164" y="1536407"/>
            <a:ext cx="9008949" cy="127470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00965" marR="0" lvl="0" indent="-88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3D77"/>
              </a:buClr>
              <a:buSzTx/>
              <a:buFontTx/>
              <a:buChar char="•"/>
              <a:tabLst>
                <a:tab pos="101600" algn="l"/>
              </a:tabLst>
              <a:defRPr/>
            </a:pP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Desde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2019</a:t>
            </a:r>
            <a:r>
              <a:rPr kumimoji="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(memoria</a:t>
            </a:r>
            <a:r>
              <a:rPr kumimoji="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2018)</a:t>
            </a:r>
            <a:r>
              <a:rPr kumimoji="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empresas</a:t>
            </a:r>
            <a:r>
              <a:rPr kumimoji="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&gt;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500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empleados</a:t>
            </a:r>
            <a:r>
              <a:rPr kumimoji="0" b="0" i="0" u="none" strike="noStrike" kern="1200" cap="none" spc="-4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y </a:t>
            </a:r>
            <a:r>
              <a:rPr kumimoji="0" b="0" i="0" u="none" strike="noStrike" kern="1200" cap="none" spc="-5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grandes</a:t>
            </a:r>
            <a:r>
              <a:rPr kumimoji="0" b="0" i="0" u="none" strike="noStrike" kern="1200" cap="none" spc="-4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(</a:t>
            </a:r>
            <a:r>
              <a:rPr kumimoji="0" lang="es-ES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y </a:t>
            </a:r>
            <a:r>
              <a:rPr kumimoji="0" b="0" i="0" u="none" strike="noStrike" kern="1200" cap="none" spc="-5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Activo</a:t>
            </a:r>
            <a:r>
              <a:rPr kumimoji="0" lang="es-ES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s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&gt;20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M€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o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Ventas</a:t>
            </a:r>
            <a:r>
              <a:rPr kumimoji="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&gt;40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M€)</a:t>
            </a:r>
            <a:endParaRPr kumimoji="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/>
            </a:endParaRPr>
          </a:p>
          <a:p>
            <a:pPr marL="100965" marR="0" lvl="0" indent="-88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D77"/>
              </a:buClr>
              <a:buSzTx/>
              <a:buFontTx/>
              <a:buChar char="•"/>
              <a:tabLst>
                <a:tab pos="101600" algn="l"/>
              </a:tabLst>
              <a:defRPr/>
            </a:pP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Desde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2022</a:t>
            </a:r>
            <a:r>
              <a:rPr kumimoji="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(memoria</a:t>
            </a:r>
            <a:r>
              <a:rPr kumimoji="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2021)</a:t>
            </a:r>
            <a:r>
              <a:rPr kumimoji="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empresas</a:t>
            </a:r>
            <a:r>
              <a:rPr kumimoji="0" b="0" i="0" u="none" strike="noStrike" kern="1200" cap="none" spc="-4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&gt;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250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empleados</a:t>
            </a:r>
            <a:r>
              <a:rPr kumimoji="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(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y</a:t>
            </a:r>
            <a:r>
              <a:rPr kumimoji="0" b="0" i="0" u="none" strike="noStrike" kern="1200" cap="none" spc="-8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-5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Activo</a:t>
            </a:r>
            <a:r>
              <a:rPr kumimoji="0" lang="es-ES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s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&gt;20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M€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o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Ventas</a:t>
            </a:r>
            <a:r>
              <a:rPr kumimoji="0" b="0" i="0" u="none" strike="noStrike" kern="1200" cap="none" spc="-4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&gt;40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M€)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1206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01600" algn="l"/>
                <a:tab pos="3251200" algn="l"/>
                <a:tab pos="6490335" algn="l"/>
              </a:tabLst>
              <a:defRPr/>
            </a:pP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729" y="1832609"/>
            <a:ext cx="13462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-5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ea typeface="+mn-ea"/>
                <a:cs typeface="Arial"/>
              </a:rPr>
              <a:t>¿</a:t>
            </a:r>
            <a:r>
              <a:rPr kumimoji="0" lang="es-ES" b="1" i="0" u="none" strike="noStrike" kern="1200" cap="none" spc="-5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ea typeface="+mn-ea"/>
                <a:cs typeface="Arial"/>
              </a:rPr>
              <a:t>Ámbito de aplicación?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729" y="4375023"/>
            <a:ext cx="14547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lvl="0" indent="-9144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-5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ea typeface="+mn-ea"/>
                <a:cs typeface="Arial"/>
              </a:rPr>
              <a:t>Cuestiones a reportar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47850" y="1652531"/>
            <a:ext cx="45720" cy="793214"/>
          </a:xfrm>
          <a:custGeom>
            <a:avLst/>
            <a:gdLst/>
            <a:ahLst/>
            <a:cxnLst/>
            <a:rect l="l" t="t" r="r" b="b"/>
            <a:pathLst>
              <a:path h="483869">
                <a:moveTo>
                  <a:pt x="0" y="0"/>
                </a:moveTo>
                <a:lnTo>
                  <a:pt x="0" y="483615"/>
                </a:lnTo>
              </a:path>
            </a:pathLst>
          </a:custGeom>
          <a:ln w="34925">
            <a:solidFill>
              <a:srgbClr val="003B7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 flipH="1">
            <a:off x="1802131" y="2929974"/>
            <a:ext cx="45719" cy="3228456"/>
          </a:xfrm>
          <a:custGeom>
            <a:avLst/>
            <a:gdLst/>
            <a:ahLst/>
            <a:cxnLst/>
            <a:rect l="l" t="t" r="r" b="b"/>
            <a:pathLst>
              <a:path h="3816985">
                <a:moveTo>
                  <a:pt x="0" y="0"/>
                </a:moveTo>
                <a:lnTo>
                  <a:pt x="0" y="3816426"/>
                </a:lnTo>
              </a:path>
            </a:pathLst>
          </a:custGeom>
          <a:ln w="34925">
            <a:solidFill>
              <a:srgbClr val="003B7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Imagen 17">
            <a:hlinkClick r:id="rId2"/>
            <a:extLst>
              <a:ext uri="{FF2B5EF4-FFF2-40B4-BE49-F238E27FC236}">
                <a16:creationId xmlns:a16="http://schemas.microsoft.com/office/drawing/2014/main" id="{991F2DA3-BBAC-47E4-86CC-D1937BEF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357" y="115677"/>
            <a:ext cx="1169512" cy="699571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FDBC729A-A96A-46B4-9E4D-E13A3876B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47" y="291693"/>
            <a:ext cx="9573651" cy="11258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+mn-lt"/>
              </a:rPr>
              <a:t>Ley 11/2018 de </a:t>
            </a:r>
            <a:r>
              <a:rPr lang="en-US" sz="3600" dirty="0" err="1">
                <a:latin typeface="+mn-lt"/>
              </a:rPr>
              <a:t>información</a:t>
            </a:r>
            <a:r>
              <a:rPr lang="en-US" sz="3600" dirty="0">
                <a:latin typeface="+mn-lt"/>
              </a:rPr>
              <a:t> no </a:t>
            </a:r>
            <a:r>
              <a:rPr lang="en-US" sz="3600" dirty="0" err="1">
                <a:latin typeface="+mn-lt"/>
              </a:rPr>
              <a:t>financiera</a:t>
            </a:r>
            <a:r>
              <a:rPr lang="en-US" sz="3600" dirty="0">
                <a:latin typeface="+mn-lt"/>
              </a:rPr>
              <a:t> y </a:t>
            </a:r>
            <a:r>
              <a:rPr lang="en-US" sz="3600" dirty="0" err="1">
                <a:latin typeface="+mn-lt"/>
              </a:rPr>
              <a:t>biodiversidad</a:t>
            </a: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F79F092-583C-4C06-8E79-C2EB9DC35803}"/>
              </a:ext>
            </a:extLst>
          </p:cNvPr>
          <p:cNvSpPr txBox="1"/>
          <p:nvPr/>
        </p:nvSpPr>
        <p:spPr>
          <a:xfrm>
            <a:off x="1847849" y="2915140"/>
            <a:ext cx="8739357" cy="333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b="1" dirty="0"/>
              <a:t>Asuntos generales: </a:t>
            </a:r>
            <a:r>
              <a:rPr lang="es-ES" dirty="0"/>
              <a:t>modelo de negocio, general, enfoque de gestión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s-ES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b="1" dirty="0"/>
              <a:t>Cuestiones medioambientales: </a:t>
            </a:r>
            <a:r>
              <a:rPr lang="es-ES" dirty="0"/>
              <a:t>gestión medio ambiental, contaminación, economía circular, uso sostenible recursos, cambio climático, protección de la biodiversidad</a:t>
            </a:r>
          </a:p>
          <a:p>
            <a:pPr lvl="1">
              <a:lnSpc>
                <a:spcPct val="90000"/>
              </a:lnSpc>
            </a:pPr>
            <a:endParaRPr lang="es-ES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dirty="0"/>
              <a:t>Información sobre el </a:t>
            </a:r>
            <a:r>
              <a:rPr lang="es-ES" b="1" dirty="0"/>
              <a:t>personal </a:t>
            </a:r>
            <a:r>
              <a:rPr lang="es-ES" dirty="0"/>
              <a:t>como empleo, organización del trabajo, salud y seguridad, relaciones sociales,, discapacidad, formación, accesibilidad, igualdad</a:t>
            </a:r>
          </a:p>
          <a:p>
            <a:pPr lvl="1">
              <a:lnSpc>
                <a:spcPct val="90000"/>
              </a:lnSpc>
            </a:pPr>
            <a:endParaRPr lang="es-ES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dirty="0"/>
              <a:t>Garantizar </a:t>
            </a:r>
            <a:r>
              <a:rPr lang="es-ES" b="1" dirty="0"/>
              <a:t>los derechos humanos </a:t>
            </a:r>
            <a:r>
              <a:rPr lang="es-ES" dirty="0"/>
              <a:t>y trabajar a favor de la lucha contra la </a:t>
            </a:r>
            <a:r>
              <a:rPr lang="es-ES" b="1" dirty="0"/>
              <a:t>corrupción y el soborno</a:t>
            </a:r>
          </a:p>
          <a:p>
            <a:pPr lvl="1">
              <a:lnSpc>
                <a:spcPct val="90000"/>
              </a:lnSpc>
            </a:pPr>
            <a:endParaRPr lang="es-ES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b="1" dirty="0"/>
              <a:t>Sociedad: </a:t>
            </a:r>
            <a:r>
              <a:rPr lang="es-ES" dirty="0"/>
              <a:t>compromisos de la empresa con el desarrollo sostenible, subcontratación proveedores, consumidores e información fiscal.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69753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ocument 2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EAA72564-B35B-4FB1-B2B0-59AA48D22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Estrategia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Española de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Economía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Circular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BC12CE0-85AC-49C5-839A-0202D6EAA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933" y="747637"/>
            <a:ext cx="7347537" cy="5363701"/>
          </a:xfrm>
          <a:prstGeom prst="rect">
            <a:avLst/>
          </a:prstGeom>
        </p:spPr>
      </p:pic>
      <p:pic>
        <p:nvPicPr>
          <p:cNvPr id="12" name="Imagen 11">
            <a:hlinkClick r:id="rId4"/>
            <a:extLst>
              <a:ext uri="{FF2B5EF4-FFF2-40B4-BE49-F238E27FC236}">
                <a16:creationId xmlns:a16="http://schemas.microsoft.com/office/drawing/2014/main" id="{F50235BF-08BA-4F04-A51A-BA513E145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2579" y="203812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1CBB3F8-BA0C-4BFB-8773-2ED992DF201A}"/>
              </a:ext>
            </a:extLst>
          </p:cNvPr>
          <p:cNvSpPr txBox="1"/>
          <p:nvPr/>
        </p:nvSpPr>
        <p:spPr>
          <a:xfrm>
            <a:off x="1991544" y="129837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Barlow"/>
                <a:ea typeface="Tahoma" panose="020B0604030504040204" pitchFamily="34" charset="0"/>
                <a:cs typeface="Aharoni" panose="020B0604020202020204" pitchFamily="2" charset="-79"/>
              </a:rPr>
              <a:t>Castilla y León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068C02-0B97-4B05-B26C-4318D54BA47E}"/>
              </a:ext>
            </a:extLst>
          </p:cNvPr>
          <p:cNvSpPr txBox="1"/>
          <p:nvPr/>
        </p:nvSpPr>
        <p:spPr>
          <a:xfrm>
            <a:off x="1991544" y="15567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Barlow"/>
                <a:ea typeface="Tahoma" panose="020B0604030504040204" pitchFamily="34" charset="0"/>
                <a:cs typeface="Aharoni" panose="020B0604020202020204" pitchFamily="2" charset="-79"/>
              </a:rPr>
              <a:t>Circular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F50258-A011-43C9-BF81-A33793A535C0}"/>
              </a:ext>
            </a:extLst>
          </p:cNvPr>
          <p:cNvSpPr txBox="1"/>
          <p:nvPr/>
        </p:nvSpPr>
        <p:spPr>
          <a:xfrm>
            <a:off x="3935760" y="1315546"/>
            <a:ext cx="65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Barlow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8BF792F-CA22-4D98-8B6E-AA24444D5B40}"/>
              </a:ext>
            </a:extLst>
          </p:cNvPr>
          <p:cNvSpPr txBox="1"/>
          <p:nvPr/>
        </p:nvSpPr>
        <p:spPr>
          <a:xfrm>
            <a:off x="4960851" y="1340769"/>
            <a:ext cx="5618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92D050"/>
                </a:solidFill>
                <a:latin typeface="Arial Black" panose="020B0A04020102020204" pitchFamily="34" charset="0"/>
                <a:ea typeface="Tahoma" panose="020B0604030504040204" pitchFamily="34" charset="0"/>
                <a:cs typeface="Aharoni" panose="020B0604020202020204" pitchFamily="2" charset="-79"/>
              </a:rPr>
              <a:t>Objetivos y Líneas estratégicas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CA3BCF1-7B77-479B-B20D-A41688DCA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433" y="3284984"/>
            <a:ext cx="2496568" cy="83854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D7BEE5B-B6CC-42F3-9EC2-B1A55488C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201" y="4293096"/>
            <a:ext cx="2664297" cy="83507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62BD1FD-AA81-4927-8810-78102C530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357" y="5373216"/>
            <a:ext cx="2975495" cy="79208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810643-6CC6-41EB-900F-74039EECE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5357" y="2226334"/>
            <a:ext cx="2664297" cy="976279"/>
          </a:xfrm>
          <a:prstGeom prst="rect">
            <a:avLst/>
          </a:prstGeom>
        </p:spPr>
      </p:pic>
      <p:sp>
        <p:nvSpPr>
          <p:cNvPr id="33" name="Text Box 18">
            <a:extLst>
              <a:ext uri="{FF2B5EF4-FFF2-40B4-BE49-F238E27FC236}">
                <a16:creationId xmlns:a16="http://schemas.microsoft.com/office/drawing/2014/main" id="{58039D30-6C10-4415-9807-FB4D91342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2276873"/>
            <a:ext cx="51125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22228B"/>
                </a:solidFill>
                <a:latin typeface="Arial" panose="020B0604020202020204" pitchFamily="34" charset="0"/>
              </a:rPr>
              <a:t>Impulsar un modelo de innovación basado en el </a:t>
            </a:r>
            <a:r>
              <a:rPr lang="es-ES" sz="1200" b="1" dirty="0">
                <a:solidFill>
                  <a:srgbClr val="22228B"/>
                </a:solidFill>
                <a:latin typeface="Arial" panose="020B0604020202020204" pitchFamily="34" charset="0"/>
              </a:rPr>
              <a:t>enfoque del ciclo de vida, </a:t>
            </a:r>
            <a:r>
              <a:rPr lang="es-ES" sz="1200" dirty="0">
                <a:solidFill>
                  <a:srgbClr val="22228B"/>
                </a:solidFill>
                <a:latin typeface="Arial" panose="020B0604020202020204" pitchFamily="34" charset="0"/>
              </a:rPr>
              <a:t>que priorice la eficiencia global de los procesos productivos y de los productos, la reducción del consumo de materias primas, agua y energía.</a:t>
            </a:r>
          </a:p>
        </p:txBody>
      </p:sp>
      <p:sp>
        <p:nvSpPr>
          <p:cNvPr id="35" name="Text Box 18">
            <a:extLst>
              <a:ext uri="{FF2B5EF4-FFF2-40B4-BE49-F238E27FC236}">
                <a16:creationId xmlns:a16="http://schemas.microsoft.com/office/drawing/2014/main" id="{E8E35CB3-C2F6-423D-86C0-5C27D1A6F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3068961"/>
            <a:ext cx="511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22228B"/>
                </a:solidFill>
                <a:latin typeface="Arial" panose="020B0604020202020204" pitchFamily="34" charset="0"/>
              </a:rPr>
              <a:t>Desarrollar </a:t>
            </a:r>
            <a:r>
              <a:rPr lang="es-ES" sz="1200" b="1" dirty="0">
                <a:solidFill>
                  <a:srgbClr val="22228B"/>
                </a:solidFill>
                <a:latin typeface="Arial" panose="020B0604020202020204" pitchFamily="34" charset="0"/>
              </a:rPr>
              <a:t>nuevos materiales de origen renovable</a:t>
            </a:r>
            <a:r>
              <a:rPr lang="es-ES" sz="1200" dirty="0">
                <a:solidFill>
                  <a:srgbClr val="22228B"/>
                </a:solidFill>
                <a:latin typeface="Arial" panose="020B0604020202020204" pitchFamily="34" charset="0"/>
              </a:rPr>
              <a:t>, preferentemente en nuevo marco de bioeconomía circular.</a:t>
            </a:r>
          </a:p>
        </p:txBody>
      </p:sp>
      <p:sp>
        <p:nvSpPr>
          <p:cNvPr id="37" name="Text Box 18">
            <a:extLst>
              <a:ext uri="{FF2B5EF4-FFF2-40B4-BE49-F238E27FC236}">
                <a16:creationId xmlns:a16="http://schemas.microsoft.com/office/drawing/2014/main" id="{873B2971-95B3-4AC5-A59F-A823D4FA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3506134"/>
            <a:ext cx="511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22228B"/>
                </a:solidFill>
                <a:latin typeface="Arial" panose="020B0604020202020204" pitchFamily="34" charset="0"/>
              </a:rPr>
              <a:t>Implantar un </a:t>
            </a:r>
            <a:r>
              <a:rPr lang="es-ES" sz="1200" b="1" dirty="0">
                <a:solidFill>
                  <a:srgbClr val="22228B"/>
                </a:solidFill>
                <a:latin typeface="Arial" panose="020B0604020202020204" pitchFamily="34" charset="0"/>
              </a:rPr>
              <a:t>cultura de residuo cero </a:t>
            </a:r>
            <a:r>
              <a:rPr lang="es-ES" sz="1200" dirty="0">
                <a:solidFill>
                  <a:srgbClr val="22228B"/>
                </a:solidFill>
                <a:latin typeface="Arial" panose="020B0604020202020204" pitchFamily="34" charset="0"/>
              </a:rPr>
              <a:t>en el ecosistema económico y la sociedad.</a:t>
            </a:r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id="{95EF6A3C-5333-4584-AB45-C873B1C3F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249" y="3938182"/>
            <a:ext cx="511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22228B"/>
                </a:solidFill>
                <a:latin typeface="Arial" panose="020B0604020202020204" pitchFamily="34" charset="0"/>
              </a:rPr>
              <a:t>Favorecer el desarrollo de nuevas industrias y servicios de </a:t>
            </a:r>
            <a:r>
              <a:rPr lang="es-ES" sz="1200" b="1" dirty="0">
                <a:solidFill>
                  <a:srgbClr val="22228B"/>
                </a:solidFill>
                <a:latin typeface="Arial" panose="020B0604020202020204" pitchFamily="34" charset="0"/>
              </a:rPr>
              <a:t>materias primas secundarias</a:t>
            </a:r>
            <a:r>
              <a:rPr lang="es-ES" sz="1200" dirty="0">
                <a:solidFill>
                  <a:srgbClr val="22228B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1" name="Text Box 18">
            <a:extLst>
              <a:ext uri="{FF2B5EF4-FFF2-40B4-BE49-F238E27FC236}">
                <a16:creationId xmlns:a16="http://schemas.microsoft.com/office/drawing/2014/main" id="{4E870AB7-4F77-47CC-B72B-BA581A8E2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0413" y="4375355"/>
            <a:ext cx="51125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22228B"/>
                </a:solidFill>
                <a:latin typeface="Arial" panose="020B0604020202020204" pitchFamily="34" charset="0"/>
              </a:rPr>
              <a:t>Promover un </a:t>
            </a:r>
            <a:r>
              <a:rPr lang="es-ES" sz="1200" b="1" dirty="0">
                <a:solidFill>
                  <a:srgbClr val="22228B"/>
                </a:solidFill>
                <a:latin typeface="Arial" panose="020B0604020202020204" pitchFamily="34" charset="0"/>
              </a:rPr>
              <a:t>modelo de consumo responsable</a:t>
            </a:r>
            <a:r>
              <a:rPr lang="es-ES" sz="1200" dirty="0">
                <a:solidFill>
                  <a:srgbClr val="22228B"/>
                </a:solidFill>
                <a:latin typeface="Arial" panose="020B0604020202020204" pitchFamily="34" charset="0"/>
              </a:rPr>
              <a:t>, basado en la durabilidad de los productos y en la satisfacción de las necesidades frente a la posesión.</a:t>
            </a:r>
          </a:p>
        </p:txBody>
      </p:sp>
      <p:sp>
        <p:nvSpPr>
          <p:cNvPr id="43" name="Text Box 18">
            <a:extLst>
              <a:ext uri="{FF2B5EF4-FFF2-40B4-BE49-F238E27FC236}">
                <a16:creationId xmlns:a16="http://schemas.microsoft.com/office/drawing/2014/main" id="{5A307494-3F8F-4A5C-BA0B-CBBEDCF57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199" y="4989685"/>
            <a:ext cx="511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22228B"/>
                </a:solidFill>
                <a:latin typeface="Arial" panose="020B0604020202020204" pitchFamily="34" charset="0"/>
              </a:rPr>
              <a:t>Favorecer nuevos </a:t>
            </a:r>
            <a:r>
              <a:rPr lang="es-ES" sz="1200" b="1" dirty="0">
                <a:solidFill>
                  <a:srgbClr val="22228B"/>
                </a:solidFill>
                <a:latin typeface="Arial" panose="020B0604020202020204" pitchFamily="34" charset="0"/>
              </a:rPr>
              <a:t>modelos de relación económica </a:t>
            </a:r>
            <a:r>
              <a:rPr lang="es-ES" sz="1200" dirty="0">
                <a:solidFill>
                  <a:srgbClr val="22228B"/>
                </a:solidFill>
                <a:latin typeface="Arial" panose="020B0604020202020204" pitchFamily="34" charset="0"/>
              </a:rPr>
              <a:t>basados en la cooperación “simbiosis industrial”. </a:t>
            </a:r>
          </a:p>
        </p:txBody>
      </p:sp>
      <p:sp>
        <p:nvSpPr>
          <p:cNvPr id="45" name="Text Box 18">
            <a:extLst>
              <a:ext uri="{FF2B5EF4-FFF2-40B4-BE49-F238E27FC236}">
                <a16:creationId xmlns:a16="http://schemas.microsoft.com/office/drawing/2014/main" id="{F50EE147-B99E-4379-9446-54B88E8A0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199" y="5378342"/>
            <a:ext cx="511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22228B"/>
                </a:solidFill>
                <a:latin typeface="Arial" panose="020B0604020202020204" pitchFamily="34" charset="0"/>
              </a:rPr>
              <a:t>Promover políticas formativas y de empleo que favorezcan la transmisión hacia la economía circular.</a:t>
            </a: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C337EC84-21CB-4B25-8F04-2A9EBF50E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521" y="5836992"/>
            <a:ext cx="51125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22228B"/>
                </a:solidFill>
                <a:latin typeface="Arial" panose="020B0604020202020204" pitchFamily="34" charset="0"/>
              </a:rPr>
              <a:t>Fortalecer el </a:t>
            </a:r>
            <a:r>
              <a:rPr lang="es-ES" sz="1200" b="1" dirty="0">
                <a:solidFill>
                  <a:srgbClr val="22228B"/>
                </a:solidFill>
                <a:latin typeface="Arial" panose="020B0604020202020204" pitchFamily="34" charset="0"/>
              </a:rPr>
              <a:t>compromiso</a:t>
            </a:r>
            <a:r>
              <a:rPr lang="es-ES" sz="1200" dirty="0">
                <a:solidFill>
                  <a:srgbClr val="22228B"/>
                </a:solidFill>
                <a:latin typeface="Arial" panose="020B0604020202020204" pitchFamily="34" charset="0"/>
              </a:rPr>
              <a:t> de entidades públicas y privadas. 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FEAA5950-297B-4489-93AC-E42DDDDE7449}"/>
              </a:ext>
            </a:extLst>
          </p:cNvPr>
          <p:cNvSpPr txBox="1"/>
          <p:nvPr/>
        </p:nvSpPr>
        <p:spPr>
          <a:xfrm>
            <a:off x="3935760" y="1556792"/>
            <a:ext cx="65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85000"/>
                  </a:schemeClr>
                </a:solidFill>
                <a:latin typeface="Barlow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8A5533E9-62C4-41AE-9AFD-F3521DFC0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461" y="66819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 circular en Castilla y León</a:t>
            </a:r>
          </a:p>
        </p:txBody>
      </p:sp>
      <p:pic>
        <p:nvPicPr>
          <p:cNvPr id="22" name="Imagen 21">
            <a:hlinkClick r:id="rId7"/>
            <a:extLst>
              <a:ext uri="{FF2B5EF4-FFF2-40B4-BE49-F238E27FC236}">
                <a16:creationId xmlns:a16="http://schemas.microsoft.com/office/drawing/2014/main" id="{A110DA59-3ACB-4A91-A4C9-3C17230A06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6357" y="115677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spañoles lideran la opinión de agentes sociales en el Plan de Inversiones  del Pacto Verde Europeo -Ibercampus">
            <a:extLst>
              <a:ext uri="{FF2B5EF4-FFF2-40B4-BE49-F238E27FC236}">
                <a16:creationId xmlns:a16="http://schemas.microsoft.com/office/drawing/2014/main" id="{294E7162-AC5D-4841-920E-CA658BB02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8378" r="1176" b="1601"/>
          <a:stretch/>
        </p:blipFill>
        <p:spPr bwMode="auto">
          <a:xfrm>
            <a:off x="1985830" y="1239871"/>
            <a:ext cx="8396646" cy="541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8">
            <a:extLst>
              <a:ext uri="{FF2B5EF4-FFF2-40B4-BE49-F238E27FC236}">
                <a16:creationId xmlns:a16="http://schemas.microsoft.com/office/drawing/2014/main" id="{148A81E1-CB0B-47FB-AE79-DE02EFCDB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461" y="66819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Pacto verde europeo</a:t>
            </a:r>
          </a:p>
        </p:txBody>
      </p:sp>
      <p:pic>
        <p:nvPicPr>
          <p:cNvPr id="6" name="Imagen 5">
            <a:hlinkClick r:id="rId4"/>
            <a:extLst>
              <a:ext uri="{FF2B5EF4-FFF2-40B4-BE49-F238E27FC236}">
                <a16:creationId xmlns:a16="http://schemas.microsoft.com/office/drawing/2014/main" id="{BBC12C3A-E88E-4FEE-A659-03D03CD1F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6357" y="115677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F71239-6AE8-47C0-BC96-52D8C9FC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45" y="236638"/>
            <a:ext cx="10736853" cy="99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latin typeface="+mn-lt"/>
              </a:rPr>
              <a:t>Taxonomía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Europea</a:t>
            </a:r>
            <a:r>
              <a:rPr lang="en-US" sz="3200" dirty="0">
                <a:latin typeface="+mn-lt"/>
              </a:rPr>
              <a:t> de </a:t>
            </a:r>
            <a:r>
              <a:rPr lang="en-US" sz="3200" dirty="0" err="1">
                <a:latin typeface="+mn-lt"/>
              </a:rPr>
              <a:t>Actividades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Sostenibles</a:t>
            </a:r>
            <a:endParaRPr lang="en-US" sz="3200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7FD3F8-56B1-4E3B-B2F7-022B2B301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5297" y="2075282"/>
            <a:ext cx="4778501" cy="398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La </a:t>
            </a:r>
            <a:r>
              <a:rPr lang="en-US" sz="1600" dirty="0" err="1"/>
              <a:t>taxonomía</a:t>
            </a:r>
            <a:r>
              <a:rPr lang="en-US" sz="1600" dirty="0"/>
              <a:t> de la UE es una </a:t>
            </a:r>
            <a:r>
              <a:rPr lang="en-US" sz="1600" b="1" dirty="0" err="1"/>
              <a:t>herramienta</a:t>
            </a:r>
            <a:r>
              <a:rPr lang="en-US" sz="1600" dirty="0"/>
              <a:t> para </a:t>
            </a:r>
            <a:r>
              <a:rPr lang="en-US" sz="1600" dirty="0" err="1"/>
              <a:t>ayudar</a:t>
            </a:r>
            <a:r>
              <a:rPr lang="en-US" sz="1600" dirty="0"/>
              <a:t> a los </a:t>
            </a:r>
            <a:r>
              <a:rPr lang="en-US" sz="1600" dirty="0" err="1"/>
              <a:t>inversores</a:t>
            </a:r>
            <a:r>
              <a:rPr lang="en-US" sz="1600" dirty="0"/>
              <a:t>, las </a:t>
            </a:r>
            <a:r>
              <a:rPr lang="en-US" sz="1600" dirty="0" err="1"/>
              <a:t>empresas</a:t>
            </a:r>
            <a:r>
              <a:rPr lang="en-US" sz="1600" dirty="0"/>
              <a:t>, los </a:t>
            </a:r>
            <a:r>
              <a:rPr lang="en-US" sz="1600" dirty="0" err="1"/>
              <a:t>emisores</a:t>
            </a:r>
            <a:r>
              <a:rPr lang="en-US" sz="1600" dirty="0"/>
              <a:t> y los </a:t>
            </a:r>
            <a:r>
              <a:rPr lang="en-US" sz="1600" dirty="0" err="1"/>
              <a:t>promotores</a:t>
            </a:r>
            <a:r>
              <a:rPr lang="en-US" sz="1600" dirty="0"/>
              <a:t> de </a:t>
            </a:r>
            <a:r>
              <a:rPr lang="en-US" sz="1600" dirty="0" err="1"/>
              <a:t>proyectos</a:t>
            </a:r>
            <a:r>
              <a:rPr lang="en-US" sz="1600" dirty="0"/>
              <a:t> a </a:t>
            </a:r>
            <a:r>
              <a:rPr lang="en-US" sz="1600" dirty="0" err="1"/>
              <a:t>posibilitar</a:t>
            </a:r>
            <a:r>
              <a:rPr lang="en-US" sz="1600" dirty="0"/>
              <a:t> la </a:t>
            </a:r>
            <a:r>
              <a:rPr lang="en-US" sz="1600" dirty="0" err="1"/>
              <a:t>transición</a:t>
            </a:r>
            <a:r>
              <a:rPr lang="en-US" sz="1600" dirty="0"/>
              <a:t> a una </a:t>
            </a:r>
            <a:r>
              <a:rPr lang="en-US" sz="1600" dirty="0" err="1"/>
              <a:t>economía</a:t>
            </a:r>
            <a:r>
              <a:rPr lang="en-US" sz="1600" dirty="0"/>
              <a:t> </a:t>
            </a:r>
            <a:r>
              <a:rPr lang="en-US" sz="1600" dirty="0" err="1"/>
              <a:t>baja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carbono</a:t>
            </a:r>
            <a:r>
              <a:rPr lang="en-US" sz="1600" dirty="0"/>
              <a:t>, </a:t>
            </a:r>
            <a:r>
              <a:rPr lang="en-US" sz="1600" dirty="0" err="1"/>
              <a:t>resiliente</a:t>
            </a:r>
            <a:r>
              <a:rPr lang="en-US" sz="1600" dirty="0"/>
              <a:t> y </a:t>
            </a:r>
            <a:r>
              <a:rPr lang="en-US" sz="1600" dirty="0" err="1"/>
              <a:t>eficiente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recursos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la UE. </a:t>
            </a:r>
          </a:p>
          <a:p>
            <a:r>
              <a:rPr lang="en-US" sz="1600" dirty="0"/>
              <a:t>Es una </a:t>
            </a:r>
            <a:r>
              <a:rPr lang="en-US" sz="1600" dirty="0" err="1"/>
              <a:t>línea</a:t>
            </a:r>
            <a:r>
              <a:rPr lang="en-US" sz="1600" dirty="0"/>
              <a:t> de </a:t>
            </a:r>
            <a:r>
              <a:rPr lang="en-US" sz="1600" dirty="0" err="1"/>
              <a:t>acción</a:t>
            </a:r>
            <a:r>
              <a:rPr lang="en-US" sz="1600" dirty="0"/>
              <a:t> del </a:t>
            </a:r>
            <a:r>
              <a:rPr lang="en-US" sz="1600" b="1" dirty="0"/>
              <a:t>Plan de </a:t>
            </a:r>
            <a:r>
              <a:rPr lang="en-US" sz="1600" b="1" dirty="0" err="1"/>
              <a:t>Acción</a:t>
            </a:r>
            <a:r>
              <a:rPr lang="en-US" sz="1600" b="1" dirty="0"/>
              <a:t> de </a:t>
            </a:r>
            <a:r>
              <a:rPr lang="en-US" sz="1600" b="1" dirty="0" err="1"/>
              <a:t>Finanzas</a:t>
            </a:r>
            <a:r>
              <a:rPr lang="en-US" sz="1600" b="1" dirty="0"/>
              <a:t> </a:t>
            </a:r>
            <a:r>
              <a:rPr lang="en-US" sz="1600" b="1" dirty="0" err="1"/>
              <a:t>Sostenibles</a:t>
            </a:r>
            <a:r>
              <a:rPr lang="en-US" sz="1600" b="1" dirty="0"/>
              <a:t> de la UE</a:t>
            </a:r>
          </a:p>
          <a:p>
            <a:r>
              <a:rPr lang="en-US" sz="1600" dirty="0" err="1"/>
              <a:t>Determinar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la </a:t>
            </a:r>
            <a:r>
              <a:rPr lang="en-US" sz="1600" b="1" dirty="0" err="1"/>
              <a:t>actividad</a:t>
            </a:r>
            <a:r>
              <a:rPr lang="en-US" sz="1600" dirty="0"/>
              <a:t> es </a:t>
            </a:r>
            <a:r>
              <a:rPr lang="en-US" sz="1600" b="1" dirty="0" err="1"/>
              <a:t>elegible</a:t>
            </a:r>
            <a:r>
              <a:rPr lang="en-US" sz="1600" b="1" dirty="0"/>
              <a:t> por la </a:t>
            </a:r>
            <a:r>
              <a:rPr lang="en-US" sz="1600" b="1" dirty="0" err="1"/>
              <a:t>taxonomía</a:t>
            </a:r>
            <a:endParaRPr lang="en-US" sz="1600" b="1" dirty="0"/>
          </a:p>
          <a:p>
            <a:r>
              <a:rPr lang="en-US" sz="1600" dirty="0" err="1"/>
              <a:t>Determinar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la </a:t>
            </a:r>
            <a:r>
              <a:rPr lang="en-US" sz="1600" b="1" dirty="0" err="1"/>
              <a:t>actividad</a:t>
            </a:r>
            <a:r>
              <a:rPr lang="en-US" sz="1600" dirty="0"/>
              <a:t> </a:t>
            </a:r>
            <a:r>
              <a:rPr lang="en-US" sz="1600" dirty="0" err="1"/>
              <a:t>está</a:t>
            </a:r>
            <a:r>
              <a:rPr lang="en-US" sz="1600" dirty="0"/>
              <a:t> </a:t>
            </a:r>
            <a:r>
              <a:rPr lang="en-US" sz="1600" b="1" dirty="0" err="1"/>
              <a:t>alineada</a:t>
            </a:r>
            <a:r>
              <a:rPr lang="en-US" sz="1600" dirty="0"/>
              <a:t> </a:t>
            </a:r>
            <a:r>
              <a:rPr lang="en-US" sz="1600" b="1" dirty="0"/>
              <a:t>con la </a:t>
            </a:r>
            <a:r>
              <a:rPr lang="en-US" sz="1600" b="1" dirty="0" err="1"/>
              <a:t>taxonomía</a:t>
            </a:r>
            <a:r>
              <a:rPr lang="en-US" sz="1600" dirty="0"/>
              <a:t>: </a:t>
            </a:r>
            <a:r>
              <a:rPr lang="en-US" sz="1600" dirty="0" err="1"/>
              <a:t>cumplen</a:t>
            </a:r>
            <a:r>
              <a:rPr lang="en-US" sz="1600" dirty="0"/>
              <a:t> </a:t>
            </a:r>
            <a:r>
              <a:rPr lang="en-US" sz="1600" dirty="0" err="1"/>
              <a:t>criterios</a:t>
            </a:r>
            <a:r>
              <a:rPr lang="en-US" sz="1600" dirty="0"/>
              <a:t> </a:t>
            </a:r>
            <a:r>
              <a:rPr lang="en-US" sz="1600" dirty="0" err="1"/>
              <a:t>técnicos</a:t>
            </a:r>
            <a:r>
              <a:rPr lang="en-US" sz="1600" dirty="0"/>
              <a:t> de </a:t>
            </a:r>
            <a:r>
              <a:rPr lang="en-US" sz="1600" dirty="0" err="1"/>
              <a:t>selección</a:t>
            </a:r>
            <a:r>
              <a:rPr lang="en-US" sz="1600" dirty="0"/>
              <a:t>.</a:t>
            </a:r>
            <a:endParaRPr lang="en-US" sz="1600" b="1" dirty="0"/>
          </a:p>
          <a:p>
            <a:r>
              <a:rPr lang="en-US" sz="1600" dirty="0" err="1"/>
              <a:t>Calcular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b="1" dirty="0" err="1"/>
              <a:t>porcentaje</a:t>
            </a:r>
            <a:r>
              <a:rPr lang="en-US" sz="1600" b="1" dirty="0"/>
              <a:t> de </a:t>
            </a:r>
            <a:r>
              <a:rPr lang="en-US" sz="1600" b="1" dirty="0" err="1"/>
              <a:t>alineación</a:t>
            </a:r>
            <a:r>
              <a:rPr lang="en-US" sz="1600" b="1" dirty="0"/>
              <a:t> de sus </a:t>
            </a:r>
            <a:r>
              <a:rPr lang="en-US" sz="1600" b="1" dirty="0" err="1"/>
              <a:t>actividades</a:t>
            </a:r>
            <a:endParaRPr lang="en-US" sz="1600" b="1" dirty="0"/>
          </a:p>
          <a:p>
            <a:r>
              <a:rPr lang="en-US" sz="1600" b="1" dirty="0" err="1"/>
              <a:t>Reportar</a:t>
            </a:r>
            <a:r>
              <a:rPr lang="en-US" sz="1600" b="1" dirty="0"/>
              <a:t> la </a:t>
            </a:r>
            <a:r>
              <a:rPr lang="en-US" sz="1600" b="1" dirty="0" err="1"/>
              <a:t>información</a:t>
            </a:r>
            <a:endParaRPr lang="en-US" sz="1300" b="1" dirty="0"/>
          </a:p>
        </p:txBody>
      </p:sp>
      <p:pic>
        <p:nvPicPr>
          <p:cNvPr id="11" name="Imagen 10">
            <a:hlinkClick r:id="rId2"/>
            <a:extLst>
              <a:ext uri="{FF2B5EF4-FFF2-40B4-BE49-F238E27FC236}">
                <a16:creationId xmlns:a16="http://schemas.microsoft.com/office/drawing/2014/main" id="{955EA331-F23A-46C7-8911-9DE69025E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357" y="115677"/>
            <a:ext cx="1169512" cy="699571"/>
          </a:xfrm>
          <a:prstGeom prst="rect">
            <a:avLst/>
          </a:prstGeom>
        </p:spPr>
      </p:pic>
      <p:pic>
        <p:nvPicPr>
          <p:cNvPr id="8" name="Picture 2" descr="Qué es la Taxonomía financiera? Todo lo que debes saber para hablar de  sostenibilidad en Europa | Compromiso Empresarial">
            <a:extLst>
              <a:ext uri="{FF2B5EF4-FFF2-40B4-BE49-F238E27FC236}">
                <a16:creationId xmlns:a16="http://schemas.microsoft.com/office/drawing/2014/main" id="{1EB73B57-EFA9-46D9-A42F-3280DC08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169" y="2075282"/>
            <a:ext cx="5940307" cy="393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48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972182" y="1886669"/>
            <a:ext cx="665353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965" marR="0" lvl="0" indent="-88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3D77"/>
              </a:buClr>
              <a:buSzTx/>
              <a:buFontTx/>
              <a:buChar char="•"/>
              <a:tabLst>
                <a:tab pos="101600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Afectados por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la ley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11/2018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mas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fondos y otros agentes</a:t>
            </a:r>
            <a:r>
              <a:rPr kumimoji="0" sz="1600" b="0" i="0" u="none" strike="noStrike" kern="1200" cap="none" spc="-28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financieros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1392" y="1850709"/>
            <a:ext cx="13462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ea typeface="+mn-ea"/>
                <a:cs typeface="Arial"/>
              </a:rPr>
              <a:t>¿Quiénes</a:t>
            </a:r>
            <a:r>
              <a:rPr kumimoji="0" sz="1600" b="1" i="0" u="none" strike="noStrike" kern="1200" cap="none" spc="-95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ea typeface="+mn-ea"/>
                <a:cs typeface="Arial"/>
              </a:rPr>
              <a:t>están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10413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ea typeface="+mn-ea"/>
                <a:cs typeface="Arial"/>
              </a:rPr>
              <a:t>obligados?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47850" y="1846326"/>
            <a:ext cx="0" cy="483870"/>
          </a:xfrm>
          <a:custGeom>
            <a:avLst/>
            <a:gdLst/>
            <a:ahLst/>
            <a:cxnLst/>
            <a:rect l="l" t="t" r="r" b="b"/>
            <a:pathLst>
              <a:path h="483869">
                <a:moveTo>
                  <a:pt x="0" y="0"/>
                </a:moveTo>
                <a:lnTo>
                  <a:pt x="0" y="483615"/>
                </a:lnTo>
              </a:path>
            </a:pathLst>
          </a:custGeom>
          <a:ln w="34925">
            <a:solidFill>
              <a:srgbClr val="003B7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47850" y="2637282"/>
            <a:ext cx="0" cy="2664460"/>
          </a:xfrm>
          <a:custGeom>
            <a:avLst/>
            <a:gdLst/>
            <a:ahLst/>
            <a:cxnLst/>
            <a:rect l="l" t="t" r="r" b="b"/>
            <a:pathLst>
              <a:path h="2664460">
                <a:moveTo>
                  <a:pt x="0" y="0"/>
                </a:moveTo>
                <a:lnTo>
                  <a:pt x="0" y="2664332"/>
                </a:lnTo>
              </a:path>
            </a:pathLst>
          </a:custGeom>
          <a:ln w="34925">
            <a:solidFill>
              <a:srgbClr val="003B7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1392" y="5608892"/>
            <a:ext cx="116268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spc="-5" dirty="0">
                <a:solidFill>
                  <a:srgbClr val="003D77"/>
                </a:solidFill>
                <a:cs typeface="Arial"/>
              </a:rPr>
              <a:t>Entrada en vigor escalonada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72182" y="5722227"/>
            <a:ext cx="9278019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lvl="0" indent="-88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3D77"/>
              </a:buClr>
              <a:buSzTx/>
              <a:buFontTx/>
              <a:buChar char="•"/>
              <a:tabLst>
                <a:tab pos="10160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Empresas y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fondos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deben informar en 2022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(Memoria</a:t>
            </a:r>
            <a:r>
              <a:rPr kumimoji="0" sz="1600" b="0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2021)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de sus actividades “elegibles” por la taxonomía</a:t>
            </a:r>
          </a:p>
          <a:p>
            <a:pPr marL="100965" marR="5080" lvl="0" indent="-88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3D77"/>
              </a:buClr>
              <a:buSzTx/>
              <a:buFontTx/>
              <a:buChar char="•"/>
              <a:tabLst>
                <a:tab pos="101600" algn="l"/>
              </a:tabLst>
              <a:defRPr/>
            </a:pPr>
            <a:r>
              <a:rPr lang="es-ES" sz="1600" dirty="0">
                <a:cs typeface="Arial"/>
              </a:rPr>
              <a:t>En 2023 las entidades no financieras deben informar del porcentaje de actividades alineadas con la taxonomía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1395" y="2777102"/>
            <a:ext cx="10918806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1495" marR="0" lvl="0" indent="-8953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3D77"/>
              </a:buClr>
              <a:buSzTx/>
              <a:buFontTx/>
              <a:buChar char="•"/>
              <a:tabLst>
                <a:tab pos="180213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%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Ventas,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% </a:t>
            </a:r>
            <a:r>
              <a:rPr lang="es-ES" sz="1600" dirty="0">
                <a:cs typeface="Arial"/>
              </a:rPr>
              <a:t>EBITDA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, % Capex y %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Activo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Fijo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de cada una de las actividades de una empresa</a:t>
            </a:r>
            <a:r>
              <a:rPr lang="es-ES" sz="1600" dirty="0">
                <a:cs typeface="Arial"/>
              </a:rPr>
              <a:t> teniendo en cuenta los siguientes criterios de selección: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104139" marR="906526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spc="-5" dirty="0">
                <a:solidFill>
                  <a:srgbClr val="003D77"/>
                </a:solidFill>
                <a:cs typeface="Arial"/>
              </a:rPr>
              <a:t>Obligaciones e </a:t>
            </a:r>
          </a:p>
          <a:p>
            <a:pPr marL="104139" marR="906526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-5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ea typeface="+mn-ea"/>
                <a:cs typeface="Arial"/>
              </a:rPr>
              <a:t>Indicadores de </a:t>
            </a:r>
          </a:p>
          <a:p>
            <a:pPr marL="104139" marR="906526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spc="-5" dirty="0">
                <a:solidFill>
                  <a:srgbClr val="003D77"/>
                </a:solidFill>
                <a:cs typeface="Arial"/>
              </a:rPr>
              <a:t>reporte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47850" y="5604509"/>
            <a:ext cx="0" cy="720090"/>
          </a:xfrm>
          <a:custGeom>
            <a:avLst/>
            <a:gdLst/>
            <a:ahLst/>
            <a:cxnLst/>
            <a:rect l="l" t="t" r="r" b="b"/>
            <a:pathLst>
              <a:path h="720089">
                <a:moveTo>
                  <a:pt x="0" y="0"/>
                </a:moveTo>
                <a:lnTo>
                  <a:pt x="0" y="720077"/>
                </a:lnTo>
              </a:path>
            </a:pathLst>
          </a:custGeom>
          <a:ln w="34925">
            <a:solidFill>
              <a:srgbClr val="003B7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Imagen 20">
            <a:hlinkClick r:id="rId2"/>
            <a:extLst>
              <a:ext uri="{FF2B5EF4-FFF2-40B4-BE49-F238E27FC236}">
                <a16:creationId xmlns:a16="http://schemas.microsoft.com/office/drawing/2014/main" id="{73A3A654-65DE-4D6C-ADE1-61C40E553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357" y="115677"/>
            <a:ext cx="1169512" cy="69957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5BE707D-1CB1-4328-8D44-B6AB97489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343" y="3136440"/>
            <a:ext cx="5499858" cy="235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9B62229B-5F8C-447A-9C92-E5AAF042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45" y="236638"/>
            <a:ext cx="10736853" cy="99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latin typeface="+mn-lt"/>
              </a:rPr>
              <a:t>Taxonomía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Europea</a:t>
            </a:r>
            <a:r>
              <a:rPr lang="en-US" sz="3200" dirty="0">
                <a:latin typeface="+mn-lt"/>
              </a:rPr>
              <a:t> de </a:t>
            </a:r>
            <a:r>
              <a:rPr lang="en-US" sz="3200" dirty="0" err="1">
                <a:latin typeface="+mn-lt"/>
              </a:rPr>
              <a:t>Actividades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Sostenibles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813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B22664-B92D-416A-B91D-C25E4ABB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262996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latin typeface="+mn-lt"/>
              </a:rPr>
              <a:t>Ley de </a:t>
            </a:r>
            <a:r>
              <a:rPr lang="en-US" sz="3200" dirty="0" err="1">
                <a:latin typeface="+mn-lt"/>
              </a:rPr>
              <a:t>cambio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climático</a:t>
            </a:r>
            <a:r>
              <a:rPr lang="en-US" sz="3200" dirty="0">
                <a:latin typeface="+mn-lt"/>
              </a:rPr>
              <a:t> y </a:t>
            </a:r>
            <a:r>
              <a:rPr lang="en-US" sz="3200" dirty="0" err="1">
                <a:latin typeface="+mn-lt"/>
              </a:rPr>
              <a:t>transición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energética</a:t>
            </a:r>
            <a:endParaRPr lang="en-US" sz="3200" dirty="0">
              <a:latin typeface="+mn-lt"/>
            </a:endParaRPr>
          </a:p>
        </p:txBody>
      </p:sp>
      <p:pic>
        <p:nvPicPr>
          <p:cNvPr id="4098" name="Picture 2" descr="pestaña de carpeta de archivos con etiquetas de cambio climático - ley de cambio climático fotografías e imágenes de stock">
            <a:extLst>
              <a:ext uri="{FF2B5EF4-FFF2-40B4-BE49-F238E27FC236}">
                <a16:creationId xmlns:a16="http://schemas.microsoft.com/office/drawing/2014/main" id="{849D983B-92C0-4B0F-A5A4-2A2C29A154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r="24242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97A24D-F08F-484A-B756-F16931CB3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7300" y="1773716"/>
            <a:ext cx="5422900" cy="496860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1400" dirty="0"/>
              <a:t>Ley 7/2021 de 20 de mayo.</a:t>
            </a:r>
          </a:p>
          <a:p>
            <a:pPr marL="0"/>
            <a:endParaRPr lang="en-US" sz="1400" dirty="0"/>
          </a:p>
          <a:p>
            <a:r>
              <a:rPr lang="en-US" sz="1400" i="0" dirty="0">
                <a:effectLst/>
              </a:rPr>
              <a:t>Tiene por </a:t>
            </a:r>
            <a:r>
              <a:rPr lang="en-US" sz="1400" i="0" dirty="0" err="1">
                <a:effectLst/>
              </a:rPr>
              <a:t>objeto</a:t>
            </a:r>
            <a:r>
              <a:rPr lang="en-US" sz="1400" i="0" dirty="0">
                <a:effectLst/>
              </a:rPr>
              <a:t> </a:t>
            </a:r>
            <a:r>
              <a:rPr lang="en-US" sz="1400" i="0" dirty="0" err="1">
                <a:effectLst/>
              </a:rPr>
              <a:t>asegurar</a:t>
            </a:r>
            <a:r>
              <a:rPr lang="en-US" sz="1400" i="0" dirty="0">
                <a:effectLst/>
              </a:rPr>
              <a:t> </a:t>
            </a:r>
            <a:r>
              <a:rPr lang="en-US" sz="1400" i="0" dirty="0" err="1">
                <a:effectLst/>
              </a:rPr>
              <a:t>el</a:t>
            </a:r>
            <a:r>
              <a:rPr lang="en-US" sz="1400" i="0" dirty="0">
                <a:effectLst/>
              </a:rPr>
              <a:t> </a:t>
            </a:r>
            <a:r>
              <a:rPr lang="en-US" sz="1400" i="0" dirty="0" err="1">
                <a:effectLst/>
              </a:rPr>
              <a:t>cumplimiento</a:t>
            </a:r>
            <a:r>
              <a:rPr lang="en-US" sz="1400" i="0" dirty="0">
                <a:effectLst/>
              </a:rPr>
              <a:t> por </a:t>
            </a:r>
            <a:r>
              <a:rPr lang="en-US" sz="1400" i="0" dirty="0" err="1">
                <a:effectLst/>
              </a:rPr>
              <a:t>parte</a:t>
            </a:r>
            <a:r>
              <a:rPr lang="en-US" sz="1400" i="0" dirty="0">
                <a:effectLst/>
              </a:rPr>
              <a:t> de </a:t>
            </a:r>
            <a:r>
              <a:rPr lang="en-US" sz="1400" i="0" dirty="0" err="1">
                <a:effectLst/>
              </a:rPr>
              <a:t>esta</a:t>
            </a:r>
            <a:r>
              <a:rPr lang="en-US" sz="1400" i="0" dirty="0">
                <a:effectLst/>
              </a:rPr>
              <a:t> </a:t>
            </a:r>
            <a:r>
              <a:rPr lang="en-US" sz="1400" i="0" dirty="0" err="1">
                <a:effectLst/>
              </a:rPr>
              <a:t>nación</a:t>
            </a:r>
            <a:r>
              <a:rPr lang="en-US" sz="1400" i="0" dirty="0">
                <a:effectLst/>
              </a:rPr>
              <a:t> de </a:t>
            </a:r>
            <a:r>
              <a:rPr lang="en-US" sz="1400" b="1" i="0" dirty="0">
                <a:effectLst/>
              </a:rPr>
              <a:t>los </a:t>
            </a:r>
            <a:r>
              <a:rPr lang="en-US" sz="1400" b="1" i="0" dirty="0" err="1">
                <a:effectLst/>
              </a:rPr>
              <a:t>objetivos</a:t>
            </a:r>
            <a:r>
              <a:rPr lang="en-US" sz="1400" b="1" i="0" dirty="0">
                <a:effectLst/>
              </a:rPr>
              <a:t> del </a:t>
            </a:r>
            <a:r>
              <a:rPr lang="en-US" sz="1400" b="1" i="0" dirty="0" err="1">
                <a:effectLst/>
              </a:rPr>
              <a:t>Acuerdo</a:t>
            </a:r>
            <a:r>
              <a:rPr lang="en-US" sz="1400" b="1" i="0" dirty="0">
                <a:effectLst/>
              </a:rPr>
              <a:t> de </a:t>
            </a:r>
            <a:r>
              <a:rPr lang="en-US" sz="1400" b="1" i="0" dirty="0" err="1">
                <a:effectLst/>
              </a:rPr>
              <a:t>París</a:t>
            </a:r>
            <a:endParaRPr lang="en-US" sz="1400" b="1" i="0" dirty="0">
              <a:effectLst/>
            </a:endParaRPr>
          </a:p>
          <a:p>
            <a:endParaRPr lang="en-US" sz="1400" i="0" dirty="0">
              <a:effectLst/>
            </a:endParaRPr>
          </a:p>
          <a:p>
            <a:r>
              <a:rPr lang="en-US" sz="1400" dirty="0" err="1"/>
              <a:t>Recoge</a:t>
            </a:r>
            <a:r>
              <a:rPr lang="en-US" sz="1400" dirty="0"/>
              <a:t> los </a:t>
            </a:r>
            <a:r>
              <a:rPr lang="en-US" sz="1400" dirty="0" err="1"/>
              <a:t>objetivos</a:t>
            </a:r>
            <a:r>
              <a:rPr lang="en-US" sz="1400" dirty="0"/>
              <a:t> </a:t>
            </a:r>
            <a:r>
              <a:rPr lang="en-US" sz="1400" dirty="0" err="1"/>
              <a:t>mínimos</a:t>
            </a:r>
            <a:r>
              <a:rPr lang="en-US" sz="1400" dirty="0"/>
              <a:t> </a:t>
            </a:r>
            <a:r>
              <a:rPr lang="en-US" sz="1400" dirty="0" err="1"/>
              <a:t>nacionales</a:t>
            </a:r>
            <a:r>
              <a:rPr lang="en-US" sz="1400" dirty="0"/>
              <a:t> de </a:t>
            </a:r>
            <a:r>
              <a:rPr lang="en-US" sz="1400" dirty="0" err="1"/>
              <a:t>reducción</a:t>
            </a:r>
            <a:r>
              <a:rPr lang="en-US" sz="1400" dirty="0"/>
              <a:t> de </a:t>
            </a:r>
            <a:r>
              <a:rPr lang="en-US" sz="1400" dirty="0" err="1"/>
              <a:t>emisiones</a:t>
            </a:r>
            <a:r>
              <a:rPr lang="en-US" sz="1400" dirty="0"/>
              <a:t> de gases de </a:t>
            </a:r>
            <a:r>
              <a:rPr lang="en-US" sz="1400" dirty="0" err="1"/>
              <a:t>efecto</a:t>
            </a:r>
            <a:r>
              <a:rPr lang="en-US" sz="1400" dirty="0"/>
              <a:t> </a:t>
            </a:r>
            <a:r>
              <a:rPr lang="en-US" sz="1400" dirty="0" err="1"/>
              <a:t>invernadero</a:t>
            </a:r>
            <a:r>
              <a:rPr lang="en-US" sz="1400" dirty="0"/>
              <a:t>, </a:t>
            </a:r>
            <a:r>
              <a:rPr lang="en-US" sz="1400" dirty="0" err="1"/>
              <a:t>energías</a:t>
            </a:r>
            <a:r>
              <a:rPr lang="en-US" sz="1400" dirty="0"/>
              <a:t> </a:t>
            </a:r>
            <a:r>
              <a:rPr lang="en-US" sz="1400" dirty="0" err="1"/>
              <a:t>renovables</a:t>
            </a:r>
            <a:r>
              <a:rPr lang="en-US" sz="1400" dirty="0"/>
              <a:t> y </a:t>
            </a:r>
            <a:r>
              <a:rPr lang="en-US" sz="1400" dirty="0" err="1"/>
              <a:t>eficiencia</a:t>
            </a:r>
            <a:r>
              <a:rPr lang="en-US" sz="1400" dirty="0"/>
              <a:t> </a:t>
            </a:r>
            <a:r>
              <a:rPr lang="en-US" sz="1400" dirty="0" err="1"/>
              <a:t>energética</a:t>
            </a:r>
            <a:r>
              <a:rPr lang="en-US" sz="1400" dirty="0"/>
              <a:t> de la </a:t>
            </a:r>
            <a:r>
              <a:rPr lang="en-US" sz="1400" dirty="0" err="1"/>
              <a:t>economía</a:t>
            </a:r>
            <a:r>
              <a:rPr lang="en-US" sz="1400" dirty="0"/>
              <a:t> </a:t>
            </a:r>
            <a:r>
              <a:rPr lang="en-US" sz="1400" dirty="0" err="1"/>
              <a:t>española</a:t>
            </a:r>
            <a:r>
              <a:rPr lang="en-US" sz="1400" dirty="0"/>
              <a:t> para los </a:t>
            </a:r>
            <a:r>
              <a:rPr lang="en-US" sz="1400" dirty="0" err="1"/>
              <a:t>años</a:t>
            </a:r>
            <a:r>
              <a:rPr lang="en-US" sz="1400" dirty="0"/>
              <a:t> 2030 y 2050: </a:t>
            </a:r>
            <a:r>
              <a:rPr lang="en-US" sz="1400" b="1" dirty="0" err="1"/>
              <a:t>en</a:t>
            </a:r>
            <a:r>
              <a:rPr lang="en-US" sz="1400" b="1" dirty="0"/>
              <a:t> 2030 </a:t>
            </a:r>
            <a:r>
              <a:rPr lang="en-US" sz="1400" b="1" dirty="0" err="1"/>
              <a:t>deberán</a:t>
            </a:r>
            <a:r>
              <a:rPr lang="en-US" sz="1400" b="1" dirty="0"/>
              <a:t> </a:t>
            </a:r>
            <a:r>
              <a:rPr lang="en-US" sz="1400" b="1" dirty="0" err="1"/>
              <a:t>reducirse</a:t>
            </a:r>
            <a:r>
              <a:rPr lang="en-US" sz="1400" b="1" dirty="0"/>
              <a:t> </a:t>
            </a:r>
            <a:r>
              <a:rPr lang="en-US" sz="1400" b="1" dirty="0" err="1"/>
              <a:t>en</a:t>
            </a:r>
            <a:r>
              <a:rPr lang="en-US" sz="1400" b="1" dirty="0"/>
              <a:t> al </a:t>
            </a:r>
            <a:r>
              <a:rPr lang="en-US" sz="1400" b="1" dirty="0" err="1"/>
              <a:t>menos</a:t>
            </a:r>
            <a:r>
              <a:rPr lang="en-US" sz="1400" b="1" dirty="0"/>
              <a:t> un 23% </a:t>
            </a:r>
            <a:r>
              <a:rPr lang="en-US" sz="1400" b="1" dirty="0" err="1"/>
              <a:t>respecto</a:t>
            </a:r>
            <a:r>
              <a:rPr lang="en-US" sz="1400" b="1" dirty="0"/>
              <a:t> al </a:t>
            </a:r>
            <a:r>
              <a:rPr lang="en-US" sz="1400" b="1" dirty="0" err="1"/>
              <a:t>año</a:t>
            </a:r>
            <a:r>
              <a:rPr lang="en-US" sz="1400" b="1" dirty="0"/>
              <a:t> 1990 y se </a:t>
            </a:r>
            <a:r>
              <a:rPr lang="en-US" sz="1400" b="1" dirty="0" err="1"/>
              <a:t>deberá</a:t>
            </a:r>
            <a:r>
              <a:rPr lang="en-US" sz="1400" b="1" dirty="0"/>
              <a:t> </a:t>
            </a:r>
            <a:r>
              <a:rPr lang="en-US" sz="1400" b="1" dirty="0" err="1"/>
              <a:t>alcanzar</a:t>
            </a:r>
            <a:r>
              <a:rPr lang="en-US" sz="1400" b="1" dirty="0"/>
              <a:t> la </a:t>
            </a:r>
            <a:r>
              <a:rPr lang="en-US" sz="1400" b="1" dirty="0" err="1"/>
              <a:t>neutralidad</a:t>
            </a:r>
            <a:r>
              <a:rPr lang="en-US" sz="1400" b="1" dirty="0"/>
              <a:t> </a:t>
            </a:r>
            <a:r>
              <a:rPr lang="en-US" sz="1400" b="1" dirty="0" err="1"/>
              <a:t>climática</a:t>
            </a:r>
            <a:r>
              <a:rPr lang="en-US" sz="1400" b="1" dirty="0"/>
              <a:t> a </a:t>
            </a:r>
            <a:r>
              <a:rPr lang="en-US" sz="1400" b="1" dirty="0" err="1"/>
              <a:t>más</a:t>
            </a:r>
            <a:r>
              <a:rPr lang="en-US" sz="1400" b="1" dirty="0"/>
              <a:t> </a:t>
            </a:r>
            <a:r>
              <a:rPr lang="en-US" sz="1400" b="1" dirty="0" err="1"/>
              <a:t>tardar</a:t>
            </a:r>
            <a:r>
              <a:rPr lang="en-US" sz="1400" b="1" dirty="0"/>
              <a:t> </a:t>
            </a:r>
            <a:r>
              <a:rPr lang="en-US" sz="1400" b="1" dirty="0" err="1"/>
              <a:t>en</a:t>
            </a:r>
            <a:r>
              <a:rPr lang="en-US" sz="1400" b="1" dirty="0"/>
              <a:t> </a:t>
            </a:r>
            <a:r>
              <a:rPr lang="en-US" sz="1400" b="1" dirty="0" err="1"/>
              <a:t>el</a:t>
            </a:r>
            <a:r>
              <a:rPr lang="en-US" sz="1400" b="1" dirty="0"/>
              <a:t> </a:t>
            </a:r>
            <a:r>
              <a:rPr lang="en-US" sz="1400" b="1" dirty="0" err="1"/>
              <a:t>año</a:t>
            </a:r>
            <a:r>
              <a:rPr lang="en-US" sz="1400" b="1" dirty="0"/>
              <a:t> 2050.</a:t>
            </a:r>
          </a:p>
          <a:p>
            <a:endParaRPr lang="en-US" sz="1400" dirty="0"/>
          </a:p>
          <a:p>
            <a:r>
              <a:rPr lang="en-US" sz="1400" b="1" dirty="0" err="1"/>
              <a:t>En</a:t>
            </a:r>
            <a:r>
              <a:rPr lang="en-US" sz="1400" b="1" dirty="0"/>
              <a:t> </a:t>
            </a:r>
            <a:r>
              <a:rPr lang="en-US" sz="1400" b="1" dirty="0" err="1"/>
              <a:t>el</a:t>
            </a:r>
            <a:r>
              <a:rPr lang="en-US" sz="1400" b="1" dirty="0"/>
              <a:t> </a:t>
            </a:r>
            <a:r>
              <a:rPr lang="en-US" sz="1400" b="1" dirty="0" err="1"/>
              <a:t>año</a:t>
            </a:r>
            <a:r>
              <a:rPr lang="en-US" sz="1400" b="1" dirty="0"/>
              <a:t> 2030 </a:t>
            </a:r>
            <a:r>
              <a:rPr lang="en-US" sz="1400" b="1" dirty="0" err="1"/>
              <a:t>deberá</a:t>
            </a:r>
            <a:r>
              <a:rPr lang="en-US" sz="1400" b="1" dirty="0"/>
              <a:t> </a:t>
            </a:r>
            <a:r>
              <a:rPr lang="en-US" sz="1400" b="1" dirty="0" err="1"/>
              <a:t>alcanzarse</a:t>
            </a:r>
            <a:r>
              <a:rPr lang="en-US" sz="1400" b="1" dirty="0"/>
              <a:t> una </a:t>
            </a:r>
            <a:r>
              <a:rPr lang="en-US" sz="1400" b="1" dirty="0" err="1"/>
              <a:t>penetración</a:t>
            </a:r>
            <a:r>
              <a:rPr lang="en-US" sz="1400" b="1" dirty="0"/>
              <a:t> de </a:t>
            </a:r>
            <a:r>
              <a:rPr lang="en-US" sz="1400" b="1" dirty="0" err="1"/>
              <a:t>energías</a:t>
            </a:r>
            <a:r>
              <a:rPr lang="en-US" sz="1400" b="1" dirty="0"/>
              <a:t> de </a:t>
            </a:r>
            <a:r>
              <a:rPr lang="en-US" sz="1400" b="1" dirty="0" err="1"/>
              <a:t>origen</a:t>
            </a:r>
            <a:r>
              <a:rPr lang="en-US" sz="1400" b="1" dirty="0"/>
              <a:t> </a:t>
            </a:r>
            <a:r>
              <a:rPr lang="en-US" sz="1400" b="1" dirty="0" err="1"/>
              <a:t>renovable</a:t>
            </a:r>
            <a:r>
              <a:rPr lang="en-US" sz="1400" b="1" dirty="0"/>
              <a:t> </a:t>
            </a:r>
            <a:r>
              <a:rPr lang="en-US" sz="1400" b="1" dirty="0" err="1"/>
              <a:t>en</a:t>
            </a:r>
            <a:r>
              <a:rPr lang="en-US" sz="1400" b="1" dirty="0"/>
              <a:t> </a:t>
            </a:r>
            <a:r>
              <a:rPr lang="en-US" sz="1400" b="1" dirty="0" err="1"/>
              <a:t>el</a:t>
            </a:r>
            <a:r>
              <a:rPr lang="en-US" sz="1400" b="1" dirty="0"/>
              <a:t> </a:t>
            </a:r>
            <a:r>
              <a:rPr lang="en-US" sz="1400" b="1" dirty="0" err="1"/>
              <a:t>consumo</a:t>
            </a:r>
            <a:r>
              <a:rPr lang="en-US" sz="1400" b="1" dirty="0"/>
              <a:t> de </a:t>
            </a:r>
            <a:r>
              <a:rPr lang="en-US" sz="1400" b="1" dirty="0" err="1"/>
              <a:t>energía</a:t>
            </a:r>
            <a:r>
              <a:rPr lang="en-US" sz="1400" b="1" dirty="0"/>
              <a:t> final de, al </a:t>
            </a:r>
            <a:r>
              <a:rPr lang="en-US" sz="1400" b="1" dirty="0" err="1"/>
              <a:t>menos</a:t>
            </a:r>
            <a:r>
              <a:rPr lang="en-US" sz="1400" b="1" dirty="0"/>
              <a:t>, un 42%.</a:t>
            </a:r>
          </a:p>
          <a:p>
            <a:endParaRPr lang="en-US" sz="1400" b="1" dirty="0"/>
          </a:p>
          <a:p>
            <a:r>
              <a:rPr lang="en-US" sz="1400" b="1" dirty="0"/>
              <a:t>Sistema </a:t>
            </a:r>
            <a:r>
              <a:rPr lang="en-US" sz="1400" b="1" dirty="0" err="1"/>
              <a:t>eléctrico</a:t>
            </a:r>
            <a:r>
              <a:rPr lang="en-US" sz="1400" b="1" dirty="0"/>
              <a:t> con, al </a:t>
            </a:r>
            <a:r>
              <a:rPr lang="en-US" sz="1400" b="1" dirty="0" err="1"/>
              <a:t>menos</a:t>
            </a:r>
            <a:r>
              <a:rPr lang="en-US" sz="1400" b="1" dirty="0"/>
              <a:t>, un 74% de </a:t>
            </a:r>
            <a:r>
              <a:rPr lang="en-US" sz="1400" b="1" dirty="0" err="1"/>
              <a:t>generación</a:t>
            </a:r>
            <a:r>
              <a:rPr lang="en-US" sz="1400" b="1" dirty="0"/>
              <a:t> a </a:t>
            </a:r>
            <a:r>
              <a:rPr lang="en-US" sz="1400" b="1" dirty="0" err="1"/>
              <a:t>partir</a:t>
            </a:r>
            <a:r>
              <a:rPr lang="en-US" sz="1400" b="1" dirty="0"/>
              <a:t> de </a:t>
            </a:r>
            <a:r>
              <a:rPr lang="en-US" sz="1400" b="1" dirty="0" err="1"/>
              <a:t>energías</a:t>
            </a:r>
            <a:r>
              <a:rPr lang="en-US" sz="1400" b="1" dirty="0"/>
              <a:t> de </a:t>
            </a:r>
            <a:r>
              <a:rPr lang="en-US" sz="1400" b="1" dirty="0" err="1"/>
              <a:t>origen</a:t>
            </a:r>
            <a:r>
              <a:rPr lang="en-US" sz="1400" b="1" dirty="0"/>
              <a:t> removable</a:t>
            </a:r>
          </a:p>
          <a:p>
            <a:endParaRPr lang="en-US" sz="1400" dirty="0"/>
          </a:p>
          <a:p>
            <a:r>
              <a:rPr lang="en-US" sz="1400" dirty="0"/>
              <a:t> </a:t>
            </a:r>
            <a:r>
              <a:rPr lang="en-US" sz="1400" b="1" dirty="0" err="1"/>
              <a:t>Mejorar</a:t>
            </a:r>
            <a:r>
              <a:rPr lang="en-US" sz="1400" b="1" dirty="0"/>
              <a:t> la </a:t>
            </a:r>
            <a:r>
              <a:rPr lang="en-US" sz="1400" b="1" dirty="0" err="1"/>
              <a:t>eficiencia</a:t>
            </a:r>
            <a:r>
              <a:rPr lang="en-US" sz="1400" b="1" dirty="0"/>
              <a:t> </a:t>
            </a:r>
            <a:r>
              <a:rPr lang="en-US" sz="1400" b="1" dirty="0" err="1"/>
              <a:t>energética</a:t>
            </a:r>
            <a:r>
              <a:rPr lang="en-US" sz="1400" b="1" dirty="0"/>
              <a:t> </a:t>
            </a:r>
            <a:r>
              <a:rPr lang="en-US" sz="1400" b="1" dirty="0" err="1"/>
              <a:t>disminuyendo</a:t>
            </a:r>
            <a:r>
              <a:rPr lang="en-US" sz="1400" b="1" dirty="0"/>
              <a:t> </a:t>
            </a:r>
            <a:r>
              <a:rPr lang="en-US" sz="1400" b="1" dirty="0" err="1"/>
              <a:t>el</a:t>
            </a:r>
            <a:r>
              <a:rPr lang="en-US" sz="1400" b="1" dirty="0"/>
              <a:t> </a:t>
            </a:r>
            <a:r>
              <a:rPr lang="en-US" sz="1400" b="1" dirty="0" err="1"/>
              <a:t>consumo</a:t>
            </a:r>
            <a:r>
              <a:rPr lang="en-US" sz="1400" b="1" dirty="0"/>
              <a:t> de </a:t>
            </a:r>
            <a:r>
              <a:rPr lang="en-US" sz="1400" b="1" dirty="0" err="1"/>
              <a:t>energía</a:t>
            </a:r>
            <a:r>
              <a:rPr lang="en-US" sz="1400" b="1" dirty="0"/>
              <a:t> </a:t>
            </a:r>
            <a:r>
              <a:rPr lang="en-US" sz="1400" b="1" dirty="0" err="1"/>
              <a:t>primaria</a:t>
            </a:r>
            <a:r>
              <a:rPr lang="en-US" sz="1400" b="1" dirty="0"/>
              <a:t> </a:t>
            </a:r>
            <a:r>
              <a:rPr lang="en-US" sz="1400" b="1" dirty="0" err="1"/>
              <a:t>en</a:t>
            </a:r>
            <a:r>
              <a:rPr lang="en-US" sz="1400" b="1" dirty="0"/>
              <a:t>, al </a:t>
            </a:r>
            <a:r>
              <a:rPr lang="en-US" sz="1400" b="1" dirty="0" err="1"/>
              <a:t>menos</a:t>
            </a:r>
            <a:r>
              <a:rPr lang="en-US" sz="1400" b="1" dirty="0"/>
              <a:t>, un 39,5% </a:t>
            </a:r>
            <a:r>
              <a:rPr lang="en-US" sz="1400" dirty="0"/>
              <a:t>con </a:t>
            </a:r>
            <a:r>
              <a:rPr lang="en-US" sz="1400" dirty="0" err="1"/>
              <a:t>respecto</a:t>
            </a:r>
            <a:r>
              <a:rPr lang="en-US" sz="1400" dirty="0"/>
              <a:t> a la </a:t>
            </a:r>
            <a:r>
              <a:rPr lang="en-US" sz="1400" dirty="0" err="1"/>
              <a:t>línea</a:t>
            </a:r>
            <a:r>
              <a:rPr lang="en-US" sz="1400" dirty="0"/>
              <a:t> de base </a:t>
            </a:r>
            <a:r>
              <a:rPr lang="en-US" sz="1400" dirty="0" err="1"/>
              <a:t>conforme</a:t>
            </a:r>
            <a:r>
              <a:rPr lang="en-US" sz="1400" dirty="0"/>
              <a:t> a </a:t>
            </a:r>
            <a:r>
              <a:rPr lang="en-US" sz="1400" dirty="0" err="1"/>
              <a:t>normativa</a:t>
            </a:r>
            <a:r>
              <a:rPr lang="en-US" sz="1400" dirty="0"/>
              <a:t> </a:t>
            </a:r>
            <a:r>
              <a:rPr lang="en-US" sz="1400" dirty="0" err="1"/>
              <a:t>comunitaria</a:t>
            </a:r>
            <a:r>
              <a:rPr lang="en-US" sz="1400" dirty="0"/>
              <a:t>.</a:t>
            </a:r>
          </a:p>
          <a:p>
            <a:endParaRPr lang="en-US" sz="800" dirty="0"/>
          </a:p>
        </p:txBody>
      </p:sp>
      <p:pic>
        <p:nvPicPr>
          <p:cNvPr id="8" name="Imagen 7">
            <a:hlinkClick r:id="rId3"/>
            <a:extLst>
              <a:ext uri="{FF2B5EF4-FFF2-40B4-BE49-F238E27FC236}">
                <a16:creationId xmlns:a16="http://schemas.microsoft.com/office/drawing/2014/main" id="{63A11F35-2F86-4BC2-B43B-6EB3A552B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357" y="115677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47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manos sosteniendo el globo de cristal en bosque verde - medio ambiente concepto - elemento de imagen proporcionada por la nasa - medio ambiente fotografías e imágenes de stock">
            <a:extLst>
              <a:ext uri="{FF2B5EF4-FFF2-40B4-BE49-F238E27FC236}">
                <a16:creationId xmlns:a16="http://schemas.microsoft.com/office/drawing/2014/main" id="{D9D555AA-569C-4606-B572-AF5EE90CB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r="2" b="1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3CC25521-294F-416A-B3B1-82D103B97009}"/>
              </a:ext>
            </a:extLst>
          </p:cNvPr>
          <p:cNvSpPr txBox="1"/>
          <p:nvPr/>
        </p:nvSpPr>
        <p:spPr>
          <a:xfrm>
            <a:off x="974852" y="2500960"/>
            <a:ext cx="63341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pc="-5" dirty="0">
                <a:latin typeface="Arial"/>
                <a:cs typeface="Arial"/>
              </a:rPr>
              <a:t>Elaboración de un Plan Director de Sostenibilidad: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plan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de acción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indicadores de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seguimiento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A2792318-C97E-4641-9228-BD229DA02218}"/>
              </a:ext>
            </a:extLst>
          </p:cNvPr>
          <p:cNvSpPr txBox="1"/>
          <p:nvPr/>
        </p:nvSpPr>
        <p:spPr>
          <a:xfrm>
            <a:off x="974852" y="3202685"/>
            <a:ext cx="4391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Refuerzo de la organización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los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procesos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4959452C-C7C0-491C-AC4B-AFF3BF3A5CB3}"/>
              </a:ext>
            </a:extLst>
          </p:cNvPr>
          <p:cNvSpPr txBox="1"/>
          <p:nvPr/>
        </p:nvSpPr>
        <p:spPr>
          <a:xfrm>
            <a:off x="974852" y="3903421"/>
            <a:ext cx="37433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Directrices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del plan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comunicación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7641277B-963A-43F0-9253-58C013EB84D0}"/>
              </a:ext>
            </a:extLst>
          </p:cNvPr>
          <p:cNvSpPr/>
          <p:nvPr/>
        </p:nvSpPr>
        <p:spPr>
          <a:xfrm>
            <a:off x="623316" y="1845564"/>
            <a:ext cx="230124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B3046504-F877-437D-B621-46C71D67933D}"/>
              </a:ext>
            </a:extLst>
          </p:cNvPr>
          <p:cNvSpPr txBox="1"/>
          <p:nvPr/>
        </p:nvSpPr>
        <p:spPr>
          <a:xfrm>
            <a:off x="669442" y="1800225"/>
            <a:ext cx="5203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7500" algn="l"/>
              </a:tabLst>
              <a:defRPr/>
            </a:pPr>
            <a:r>
              <a:rPr kumimoji="0" sz="2400" b="1" i="0" u="none" strike="noStrike" kern="1200" cap="none" spc="-562" normalizeH="0" baseline="173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800" b="0" i="0" u="none" strike="noStrike" kern="1200" cap="none" spc="-375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	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Diagnostico de la situación actual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materialidad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055857CE-9B16-4754-ADCB-35239EB4164A}"/>
              </a:ext>
            </a:extLst>
          </p:cNvPr>
          <p:cNvSpPr/>
          <p:nvPr/>
        </p:nvSpPr>
        <p:spPr>
          <a:xfrm>
            <a:off x="623316" y="2537460"/>
            <a:ext cx="230124" cy="230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EF7A4EDD-4E4A-4081-86C7-3FD7CECEF4B4}"/>
              </a:ext>
            </a:extLst>
          </p:cNvPr>
          <p:cNvSpPr txBox="1"/>
          <p:nvPr/>
        </p:nvSpPr>
        <p:spPr>
          <a:xfrm>
            <a:off x="669442" y="2487625"/>
            <a:ext cx="124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7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700" b="0" i="0" u="none" strike="noStrike" kern="1200" cap="none" spc="0" normalizeH="0" baseline="-3086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700" b="0" i="0" u="none" strike="noStrike" kern="1200" cap="none" spc="0" normalizeH="0" baseline="-308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FA54641D-32F2-456E-AD55-D5084C788EE0}"/>
              </a:ext>
            </a:extLst>
          </p:cNvPr>
          <p:cNvSpPr/>
          <p:nvPr/>
        </p:nvSpPr>
        <p:spPr>
          <a:xfrm>
            <a:off x="623316" y="3229355"/>
            <a:ext cx="230124" cy="230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08EA5668-DA79-4F42-A938-AF8972550581}"/>
              </a:ext>
            </a:extLst>
          </p:cNvPr>
          <p:cNvSpPr txBox="1"/>
          <p:nvPr/>
        </p:nvSpPr>
        <p:spPr>
          <a:xfrm>
            <a:off x="669442" y="3180715"/>
            <a:ext cx="124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7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2700" b="0" i="0" u="none" strike="noStrike" kern="1200" cap="none" spc="0" normalizeH="0" baseline="-4629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700" b="0" i="0" u="none" strike="noStrike" kern="1200" cap="none" spc="0" normalizeH="0" baseline="-4629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2E8371F3-7C13-44CA-932F-D58D8B2CF2BE}"/>
              </a:ext>
            </a:extLst>
          </p:cNvPr>
          <p:cNvSpPr/>
          <p:nvPr/>
        </p:nvSpPr>
        <p:spPr>
          <a:xfrm>
            <a:off x="623316" y="3933444"/>
            <a:ext cx="230124" cy="230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13">
            <a:extLst>
              <a:ext uri="{FF2B5EF4-FFF2-40B4-BE49-F238E27FC236}">
                <a16:creationId xmlns:a16="http://schemas.microsoft.com/office/drawing/2014/main" id="{E48922FC-1EEE-4854-BF7E-99EAD2E33BF8}"/>
              </a:ext>
            </a:extLst>
          </p:cNvPr>
          <p:cNvSpPr txBox="1"/>
          <p:nvPr/>
        </p:nvSpPr>
        <p:spPr>
          <a:xfrm>
            <a:off x="669442" y="3883609"/>
            <a:ext cx="124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7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2700" b="0" i="0" u="none" strike="noStrike" kern="1200" cap="none" spc="0" normalizeH="0" baseline="-4629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700" b="0" i="0" u="none" strike="noStrike" kern="1200" cap="none" spc="0" normalizeH="0" baseline="-4629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5ED14EA-1B1C-45B3-B9DD-48BFF03DE5AD}"/>
              </a:ext>
            </a:extLst>
          </p:cNvPr>
          <p:cNvSpPr/>
          <p:nvPr/>
        </p:nvSpPr>
        <p:spPr>
          <a:xfrm>
            <a:off x="0" y="0"/>
            <a:ext cx="12192000" cy="861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dirty="0">
                <a:solidFill>
                  <a:schemeClr val="tx1"/>
                </a:solidFill>
              </a:rPr>
              <a:t>¿Cómo implementar la Sostenibilidad en mi organización?</a:t>
            </a:r>
          </a:p>
        </p:txBody>
      </p:sp>
      <p:pic>
        <p:nvPicPr>
          <p:cNvPr id="33" name="Imagen 32">
            <a:hlinkClick r:id="rId5"/>
            <a:extLst>
              <a:ext uri="{FF2B5EF4-FFF2-40B4-BE49-F238E27FC236}">
                <a16:creationId xmlns:a16="http://schemas.microsoft.com/office/drawing/2014/main" id="{40152390-BECB-485B-88FD-39401C46F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6357" y="115677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33CDC4-209D-4B4E-BF05-5EF7AE31D93B}"/>
              </a:ext>
            </a:extLst>
          </p:cNvPr>
          <p:cNvSpPr txBox="1"/>
          <p:nvPr/>
        </p:nvSpPr>
        <p:spPr>
          <a:xfrm>
            <a:off x="4671153" y="319489"/>
            <a:ext cx="6694454" cy="633469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</a:rPr>
              <a:t>LA SOSTENIBILIDAD</a:t>
            </a: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CONTEXTO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</a:rPr>
              <a:t>. CUMPLIMIENTO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NORMATIVO</a:t>
            </a: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DIAGNÓSTICO Y ANÁLISIS DE MATERIALIDAD</a:t>
            </a: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</a:rPr>
              <a:t>PLAN DIRECTOR DE SOSTENIBILIDAD</a:t>
            </a: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</a:rPr>
              <a:t>COMUNICACIÓN Y TRANSPARENCIA</a:t>
            </a: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CONCLUSIONES</a:t>
            </a: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" name="Imagen 9">
            <a:hlinkClick r:id="rId3"/>
            <a:extLst>
              <a:ext uri="{FF2B5EF4-FFF2-40B4-BE49-F238E27FC236}">
                <a16:creationId xmlns:a16="http://schemas.microsoft.com/office/drawing/2014/main" id="{2ACC8ADB-6987-402C-AF6D-0E7025B2F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579" y="203812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18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33CDC4-209D-4B4E-BF05-5EF7AE31D93B}"/>
              </a:ext>
            </a:extLst>
          </p:cNvPr>
          <p:cNvSpPr txBox="1"/>
          <p:nvPr/>
        </p:nvSpPr>
        <p:spPr>
          <a:xfrm>
            <a:off x="4629305" y="416763"/>
            <a:ext cx="6694454" cy="633469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ffectLst/>
              </a:rPr>
              <a:t>LA SOSTENIBILIDAD</a:t>
            </a: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ffectLst/>
              </a:rPr>
              <a:t>CONTEXTO. CUMPLIMIENTO NORMATIVO</a:t>
            </a:r>
          </a:p>
          <a:p>
            <a:pPr marL="5715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ffectLst/>
              </a:rPr>
              <a:t>PLAN DIRECTOR DE SOSTENIBILIDAD</a:t>
            </a: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ffectLst/>
              </a:rPr>
              <a:t>COMUNICACIÓN Y TRANSPARENCIA</a:t>
            </a: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Imagen 9">
            <a:hlinkClick r:id="rId3"/>
            <a:extLst>
              <a:ext uri="{FF2B5EF4-FFF2-40B4-BE49-F238E27FC236}">
                <a16:creationId xmlns:a16="http://schemas.microsoft.com/office/drawing/2014/main" id="{2ACC8ADB-6987-402C-AF6D-0E7025B2F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579" y="203812"/>
            <a:ext cx="1169512" cy="69957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C09E43A-713A-4ED2-9A35-83E332F87838}"/>
              </a:ext>
            </a:extLst>
          </p:cNvPr>
          <p:cNvSpPr/>
          <p:nvPr/>
        </p:nvSpPr>
        <p:spPr>
          <a:xfrm>
            <a:off x="4905054" y="2882927"/>
            <a:ext cx="5409282" cy="3525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bg1"/>
                </a:solidFill>
              </a:rPr>
              <a:t>DIAGNÓSTICO Y ANÁLISIS DE MATERIALIDAD</a:t>
            </a:r>
          </a:p>
        </p:txBody>
      </p:sp>
    </p:spTree>
    <p:extLst>
      <p:ext uri="{BB962C8B-B14F-4D97-AF65-F5344CB8AC3E}">
        <p14:creationId xmlns:p14="http://schemas.microsoft.com/office/powerpoint/2010/main" val="2763423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85">
            <a:extLst>
              <a:ext uri="{FF2B5EF4-FFF2-40B4-BE49-F238E27FC236}">
                <a16:creationId xmlns:a16="http://schemas.microsoft.com/office/drawing/2014/main" id="{D19BB8BE-1351-4D9B-B761-F84A0B5B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F507277-18A3-4EB2-A12A-867714D7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8049"/>
            <a:ext cx="9209184" cy="6995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Análisis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interno</a:t>
            </a:r>
            <a:r>
              <a:rPr lang="en-US" sz="3200" dirty="0">
                <a:latin typeface="+mn-lt"/>
              </a:rPr>
              <a:t>: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Diagnóstico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de la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situación</a:t>
            </a: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F0D5BFF-3CD7-4144-BE6E-5E83C6D05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909" y="2628622"/>
            <a:ext cx="2411777" cy="2746511"/>
          </a:xfrm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600" b="1" dirty="0" err="1"/>
              <a:t>Entrevistas</a:t>
            </a:r>
            <a:r>
              <a:rPr lang="en-US" sz="1600" dirty="0"/>
              <a:t> con las </a:t>
            </a:r>
            <a:r>
              <a:rPr lang="en-US" sz="1600" dirty="0" err="1"/>
              <a:t>distintas</a:t>
            </a:r>
            <a:r>
              <a:rPr lang="en-US" sz="1600" dirty="0"/>
              <a:t> </a:t>
            </a:r>
            <a:r>
              <a:rPr lang="en-US" sz="1600" dirty="0" err="1"/>
              <a:t>áreas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materia</a:t>
            </a:r>
            <a:r>
              <a:rPr lang="en-US" sz="1600" dirty="0"/>
              <a:t> de </a:t>
            </a:r>
            <a:r>
              <a:rPr lang="en-US" sz="1600" dirty="0" err="1"/>
              <a:t>sostenibilidad</a:t>
            </a:r>
            <a:r>
              <a:rPr lang="en-US" sz="1600" dirty="0"/>
              <a:t>: medio </a:t>
            </a:r>
            <a:r>
              <a:rPr lang="en-US" sz="1600" dirty="0" err="1"/>
              <a:t>ambiente</a:t>
            </a:r>
            <a:r>
              <a:rPr lang="en-US" sz="1600" dirty="0"/>
              <a:t>, RRHH, </a:t>
            </a:r>
            <a:r>
              <a:rPr lang="en-US" sz="1600" dirty="0" err="1"/>
              <a:t>financiero</a:t>
            </a:r>
            <a:r>
              <a:rPr lang="en-US" sz="1600" dirty="0"/>
              <a:t>, </a:t>
            </a:r>
            <a:r>
              <a:rPr lang="en-US" sz="1600" dirty="0" err="1"/>
              <a:t>compras</a:t>
            </a:r>
            <a:r>
              <a:rPr lang="en-US" sz="1600" dirty="0"/>
              <a:t>….</a:t>
            </a:r>
          </a:p>
          <a:p>
            <a:endParaRPr lang="en-US" sz="1600" dirty="0"/>
          </a:p>
          <a:p>
            <a:r>
              <a:rPr lang="en-US" sz="1600" b="1" dirty="0"/>
              <a:t>ODS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b="1" dirty="0"/>
              <a:t>Informe </a:t>
            </a:r>
            <a:r>
              <a:rPr lang="en-US" sz="1600" b="1" dirty="0" err="1"/>
              <a:t>cualitativo</a:t>
            </a:r>
            <a:endParaRPr lang="en-US" sz="1600" b="1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76BC125-D42C-44D2-A2F3-3D7F4464685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r="364"/>
          <a:stretch/>
        </p:blipFill>
        <p:spPr bwMode="auto">
          <a:xfrm>
            <a:off x="2752908" y="1172086"/>
            <a:ext cx="9209183" cy="572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hlinkClick r:id="rId3"/>
            <a:extLst>
              <a:ext uri="{FF2B5EF4-FFF2-40B4-BE49-F238E27FC236}">
                <a16:creationId xmlns:a16="http://schemas.microsoft.com/office/drawing/2014/main" id="{79671377-9B90-41B4-9CF8-4EA817A4A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579" y="203812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26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/>
            </a:gs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E936A3DA-B89B-43FF-8762-8B179F44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571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+mn-lt"/>
              </a:rPr>
              <a:t>Análisis externo: Grupos de interés</a:t>
            </a:r>
          </a:p>
        </p:txBody>
      </p:sp>
      <p:graphicFrame>
        <p:nvGraphicFramePr>
          <p:cNvPr id="6149" name="Marcador de contenido 7">
            <a:extLst>
              <a:ext uri="{FF2B5EF4-FFF2-40B4-BE49-F238E27FC236}">
                <a16:creationId xmlns:a16="http://schemas.microsoft.com/office/drawing/2014/main" id="{EDDA585B-F932-4AB0-96A3-7D88DB4868A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966322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C39B8FA2-DE4D-4488-A688-CDC4B7689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851" y="1963849"/>
            <a:ext cx="5181600" cy="2310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dirty="0"/>
              <a:t>Participación de los grupos de interés:</a:t>
            </a:r>
          </a:p>
          <a:p>
            <a:pPr marL="0" indent="0">
              <a:buNone/>
            </a:pPr>
            <a:r>
              <a:rPr lang="es-ES" sz="2400" dirty="0"/>
              <a:t>Sistema de diálogo, consulta, participación, etc. con cada público para saber qué tiene valor para ellos, qué intereses tienen, qué necesidades y expectativas, etc.</a:t>
            </a:r>
          </a:p>
        </p:txBody>
      </p:sp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54AFE384-18E8-4666-AC26-98D8D29773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6357" y="115677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44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61238" y="276448"/>
            <a:ext cx="9681326" cy="5094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chemeClr val="tx1"/>
                </a:solidFill>
                <a:latin typeface="+mn-lt"/>
              </a:rPr>
              <a:t>Diagn</a:t>
            </a:r>
            <a:r>
              <a:rPr lang="es-ES" sz="3200" b="0" spc="-5" dirty="0" err="1">
                <a:solidFill>
                  <a:schemeClr val="tx1"/>
                </a:solidFill>
                <a:latin typeface="+mn-lt"/>
              </a:rPr>
              <a:t>ó</a:t>
            </a:r>
            <a:r>
              <a:rPr sz="3200" b="0" spc="-5" dirty="0" err="1">
                <a:solidFill>
                  <a:schemeClr val="tx1"/>
                </a:solidFill>
                <a:latin typeface="+mn-lt"/>
              </a:rPr>
              <a:t>stico</a:t>
            </a:r>
            <a:r>
              <a:rPr sz="3200" b="0" spc="-5" dirty="0">
                <a:solidFill>
                  <a:schemeClr val="tx1"/>
                </a:solidFill>
                <a:latin typeface="+mn-lt"/>
              </a:rPr>
              <a:t> de </a:t>
            </a:r>
            <a:r>
              <a:rPr sz="3200" b="0" dirty="0">
                <a:solidFill>
                  <a:schemeClr val="tx1"/>
                </a:solidFill>
                <a:latin typeface="+mn-lt"/>
              </a:rPr>
              <a:t>la </a:t>
            </a:r>
            <a:r>
              <a:rPr sz="3200" b="0" spc="-5" dirty="0">
                <a:solidFill>
                  <a:schemeClr val="tx1"/>
                </a:solidFill>
                <a:latin typeface="+mn-lt"/>
              </a:rPr>
              <a:t>situación </a:t>
            </a:r>
            <a:r>
              <a:rPr sz="3200" b="0" dirty="0">
                <a:solidFill>
                  <a:schemeClr val="tx1"/>
                </a:solidFill>
                <a:latin typeface="+mn-lt"/>
              </a:rPr>
              <a:t>actual </a:t>
            </a:r>
            <a:r>
              <a:rPr sz="3200" b="0" spc="-5" dirty="0">
                <a:solidFill>
                  <a:schemeClr val="tx1"/>
                </a:solidFill>
                <a:latin typeface="+mn-lt"/>
              </a:rPr>
              <a:t>y</a:t>
            </a:r>
            <a:r>
              <a:rPr sz="3200" b="0" spc="-40" dirty="0">
                <a:solidFill>
                  <a:schemeClr val="tx1"/>
                </a:solidFill>
                <a:latin typeface="+mn-lt"/>
              </a:rPr>
              <a:t> </a:t>
            </a:r>
            <a:r>
              <a:rPr sz="3200" b="0" dirty="0">
                <a:solidFill>
                  <a:schemeClr val="tx1"/>
                </a:solidFill>
                <a:latin typeface="+mn-lt"/>
              </a:rPr>
              <a:t>materialidad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4266" y="908050"/>
            <a:ext cx="10676255" cy="798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6545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Se analizarán cuatro ámbitos interdependientes para producir la matriz de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materialidad</a:t>
            </a:r>
            <a:r>
              <a:rPr kumimoji="0" sz="2700" b="1" i="0" u="none" strike="noStrike" kern="1200" cap="none" spc="-15" normalizeH="0" baseline="1543" noProof="0" dirty="0">
                <a:ln>
                  <a:noFill/>
                </a:ln>
                <a:solidFill>
                  <a:srgbClr val="8200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8592" y="2385669"/>
            <a:ext cx="7061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09" marR="5080" lvl="0" indent="-1714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álisis  Exter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3206" y="3471551"/>
            <a:ext cx="7061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lvl="0" indent="-762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álisis  I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ter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56582" y="3299619"/>
            <a:ext cx="45719" cy="796621"/>
          </a:xfrm>
          <a:custGeom>
            <a:avLst/>
            <a:gdLst/>
            <a:ahLst/>
            <a:cxnLst/>
            <a:rect l="l" t="t" r="r" b="b"/>
            <a:pathLst>
              <a:path h="1859914">
                <a:moveTo>
                  <a:pt x="0" y="0"/>
                </a:moveTo>
                <a:lnTo>
                  <a:pt x="0" y="1859356"/>
                </a:lnTo>
              </a:path>
            </a:pathLst>
          </a:custGeom>
          <a:ln w="34925">
            <a:solidFill>
              <a:srgbClr val="003B7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51243" y="5222656"/>
            <a:ext cx="93092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Requisitos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65597" y="4730257"/>
            <a:ext cx="1651000" cy="307975"/>
          </a:xfrm>
          <a:custGeom>
            <a:avLst/>
            <a:gdLst/>
            <a:ahLst/>
            <a:cxnLst/>
            <a:rect l="l" t="t" r="r" b="b"/>
            <a:pathLst>
              <a:path w="1651000" h="307975">
                <a:moveTo>
                  <a:pt x="1650491" y="0"/>
                </a:moveTo>
                <a:lnTo>
                  <a:pt x="0" y="0"/>
                </a:lnTo>
                <a:lnTo>
                  <a:pt x="0" y="307847"/>
                </a:lnTo>
                <a:lnTo>
                  <a:pt x="1650491" y="307847"/>
                </a:lnTo>
                <a:lnTo>
                  <a:pt x="1650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49188" y="5226509"/>
            <a:ext cx="8121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003D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Acciones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327969" y="2360677"/>
            <a:ext cx="3045460" cy="494028"/>
            <a:chOff x="4327969" y="2360676"/>
            <a:chExt cx="3045460" cy="1868805"/>
          </a:xfrm>
        </p:grpSpPr>
        <p:sp>
          <p:nvSpPr>
            <p:cNvPr id="21" name="object 21"/>
            <p:cNvSpPr/>
            <p:nvPr/>
          </p:nvSpPr>
          <p:spPr>
            <a:xfrm>
              <a:off x="4332732" y="2859024"/>
              <a:ext cx="3035935" cy="1365885"/>
            </a:xfrm>
            <a:custGeom>
              <a:avLst/>
              <a:gdLst/>
              <a:ahLst/>
              <a:cxnLst/>
              <a:rect l="l" t="t" r="r" b="b"/>
              <a:pathLst>
                <a:path w="3035934" h="1365885">
                  <a:moveTo>
                    <a:pt x="0" y="1365503"/>
                  </a:moveTo>
                  <a:lnTo>
                    <a:pt x="3035808" y="1365503"/>
                  </a:lnTo>
                  <a:lnTo>
                    <a:pt x="3035808" y="0"/>
                  </a:lnTo>
                  <a:lnTo>
                    <a:pt x="0" y="0"/>
                  </a:lnTo>
                  <a:lnTo>
                    <a:pt x="0" y="1365503"/>
                  </a:lnTo>
                  <a:close/>
                </a:path>
              </a:pathLst>
            </a:custGeom>
            <a:ln w="9525"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337304" y="2360676"/>
              <a:ext cx="3035935" cy="474345"/>
            </a:xfrm>
            <a:custGeom>
              <a:avLst/>
              <a:gdLst/>
              <a:ahLst/>
              <a:cxnLst/>
              <a:rect l="l" t="t" r="r" b="b"/>
              <a:pathLst>
                <a:path w="3035934" h="474344">
                  <a:moveTo>
                    <a:pt x="3035807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3035807" y="473963"/>
                  </a:lnTo>
                  <a:lnTo>
                    <a:pt x="3035807" y="0"/>
                  </a:lnTo>
                  <a:close/>
                </a:path>
              </a:pathLst>
            </a:custGeom>
            <a:solidFill>
              <a:srgbClr val="7697D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286552" y="2360676"/>
            <a:ext cx="3035935" cy="792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7620" marR="0" lvl="0" indent="0" algn="ctr" defTabSz="914400" rtl="0" eaLnBrk="1" fontAlgn="auto" latinLnBrk="0" hangingPunct="1">
              <a:lnSpc>
                <a:spcPts val="1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Benchmarking de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mejores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25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prácticas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25747" y="5038232"/>
            <a:ext cx="3042920" cy="0"/>
          </a:xfrm>
          <a:custGeom>
            <a:avLst/>
            <a:gdLst/>
            <a:ahLst/>
            <a:cxnLst/>
            <a:rect l="l" t="t" r="r" b="b"/>
            <a:pathLst>
              <a:path w="3042920">
                <a:moveTo>
                  <a:pt x="3042919" y="0"/>
                </a:moveTo>
                <a:lnTo>
                  <a:pt x="0" y="0"/>
                </a:lnTo>
              </a:path>
            </a:pathLst>
          </a:custGeom>
          <a:ln w="34925">
            <a:solidFill>
              <a:srgbClr val="003B7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92687" y="3251927"/>
            <a:ext cx="3031490" cy="864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wrap="square" lIns="0" tIns="110490" rIns="0" bIns="0" rtlCol="0">
            <a:spAutoFit/>
          </a:bodyPr>
          <a:lstStyle/>
          <a:p>
            <a:pPr marL="329565" marR="0" lvl="0" indent="0" algn="l" defTabSz="914400" rtl="0" eaLnBrk="1" fontAlgn="auto" latinLnBrk="0" hangingPunct="1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Situación actual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compañía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56582" y="2369058"/>
            <a:ext cx="124499" cy="429222"/>
          </a:xfrm>
          <a:custGeom>
            <a:avLst/>
            <a:gdLst/>
            <a:ahLst/>
            <a:cxnLst/>
            <a:rect l="l" t="t" r="r" b="b"/>
            <a:pathLst>
              <a:path h="1857375">
                <a:moveTo>
                  <a:pt x="0" y="0"/>
                </a:moveTo>
                <a:lnTo>
                  <a:pt x="0" y="1856866"/>
                </a:lnTo>
              </a:path>
            </a:pathLst>
          </a:custGeom>
          <a:ln w="34925">
            <a:solidFill>
              <a:srgbClr val="003B7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86242" y="2391134"/>
            <a:ext cx="3066153" cy="75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Requerimientos de los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Grupos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Interés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23186" y="5038232"/>
            <a:ext cx="3041650" cy="0"/>
          </a:xfrm>
          <a:custGeom>
            <a:avLst/>
            <a:gdLst/>
            <a:ahLst/>
            <a:cxnLst/>
            <a:rect l="l" t="t" r="r" b="b"/>
            <a:pathLst>
              <a:path w="3041650">
                <a:moveTo>
                  <a:pt x="3041523" y="0"/>
                </a:moveTo>
                <a:lnTo>
                  <a:pt x="0" y="0"/>
                </a:lnTo>
              </a:path>
            </a:pathLst>
          </a:custGeom>
          <a:ln w="34925">
            <a:solidFill>
              <a:srgbClr val="003B7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6516" y="3280105"/>
            <a:ext cx="3040380" cy="82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wrap="square" lIns="0" tIns="109220" rIns="0" bIns="0" rtlCol="0">
            <a:spAutoFit/>
          </a:bodyPr>
          <a:lstStyle/>
          <a:p>
            <a:pPr marL="447675" marR="0" lvl="0" indent="0" algn="ctr" defTabSz="914400" rtl="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ODS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534490" y="2064272"/>
            <a:ext cx="756623" cy="2470694"/>
            <a:chOff x="7713218" y="2528570"/>
            <a:chExt cx="294005" cy="3571875"/>
          </a:xfrm>
        </p:grpSpPr>
        <p:sp>
          <p:nvSpPr>
            <p:cNvPr id="37" name="object 37"/>
            <p:cNvSpPr/>
            <p:nvPr/>
          </p:nvSpPr>
          <p:spPr>
            <a:xfrm>
              <a:off x="7725918" y="2541270"/>
              <a:ext cx="268605" cy="3546475"/>
            </a:xfrm>
            <a:custGeom>
              <a:avLst/>
              <a:gdLst/>
              <a:ahLst/>
              <a:cxnLst/>
              <a:rect l="l" t="t" r="r" b="b"/>
              <a:pathLst>
                <a:path w="268604" h="3546475">
                  <a:moveTo>
                    <a:pt x="134111" y="0"/>
                  </a:moveTo>
                  <a:lnTo>
                    <a:pt x="134111" y="320420"/>
                  </a:lnTo>
                  <a:lnTo>
                    <a:pt x="0" y="320420"/>
                  </a:lnTo>
                  <a:lnTo>
                    <a:pt x="0" y="3225901"/>
                  </a:lnTo>
                  <a:lnTo>
                    <a:pt x="134111" y="3225901"/>
                  </a:lnTo>
                  <a:lnTo>
                    <a:pt x="134111" y="3546348"/>
                  </a:lnTo>
                  <a:lnTo>
                    <a:pt x="268224" y="1773173"/>
                  </a:lnTo>
                  <a:lnTo>
                    <a:pt x="134111" y="0"/>
                  </a:lnTo>
                  <a:close/>
                </a:path>
              </a:pathLst>
            </a:custGeom>
            <a:solidFill>
              <a:srgbClr val="AC005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7725918" y="2541270"/>
              <a:ext cx="268605" cy="3546475"/>
            </a:xfrm>
            <a:custGeom>
              <a:avLst/>
              <a:gdLst/>
              <a:ahLst/>
              <a:cxnLst/>
              <a:rect l="l" t="t" r="r" b="b"/>
              <a:pathLst>
                <a:path w="268604" h="3546475">
                  <a:moveTo>
                    <a:pt x="0" y="320420"/>
                  </a:moveTo>
                  <a:lnTo>
                    <a:pt x="134111" y="320420"/>
                  </a:lnTo>
                  <a:lnTo>
                    <a:pt x="134111" y="0"/>
                  </a:lnTo>
                  <a:lnTo>
                    <a:pt x="268224" y="1773173"/>
                  </a:lnTo>
                  <a:lnTo>
                    <a:pt x="134111" y="3546348"/>
                  </a:lnTo>
                  <a:lnTo>
                    <a:pt x="134111" y="3225901"/>
                  </a:lnTo>
                  <a:lnTo>
                    <a:pt x="0" y="3225901"/>
                  </a:lnTo>
                  <a:lnTo>
                    <a:pt x="0" y="320420"/>
                  </a:lnTo>
                  <a:close/>
                </a:path>
              </a:pathLst>
            </a:custGeom>
            <a:ln w="25400">
              <a:solidFill>
                <a:srgbClr val="82004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8284273" y="2368295"/>
            <a:ext cx="3248025" cy="1861185"/>
            <a:chOff x="8284273" y="2368295"/>
            <a:chExt cx="3248025" cy="1861185"/>
          </a:xfrm>
        </p:grpSpPr>
        <p:sp>
          <p:nvSpPr>
            <p:cNvPr id="40" name="object 40"/>
            <p:cNvSpPr/>
            <p:nvPr/>
          </p:nvSpPr>
          <p:spPr>
            <a:xfrm>
              <a:off x="8289035" y="2859023"/>
              <a:ext cx="3238500" cy="1365885"/>
            </a:xfrm>
            <a:custGeom>
              <a:avLst/>
              <a:gdLst/>
              <a:ahLst/>
              <a:cxnLst/>
              <a:rect l="l" t="t" r="r" b="b"/>
              <a:pathLst>
                <a:path w="3238500" h="1365885">
                  <a:moveTo>
                    <a:pt x="0" y="1365503"/>
                  </a:moveTo>
                  <a:lnTo>
                    <a:pt x="3238500" y="1365503"/>
                  </a:lnTo>
                  <a:lnTo>
                    <a:pt x="3238500" y="0"/>
                  </a:lnTo>
                  <a:lnTo>
                    <a:pt x="0" y="0"/>
                  </a:lnTo>
                  <a:lnTo>
                    <a:pt x="0" y="1365503"/>
                  </a:lnTo>
                  <a:close/>
                </a:path>
              </a:pathLst>
            </a:custGeom>
            <a:ln w="9525"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289035" y="2368295"/>
              <a:ext cx="3238500" cy="466725"/>
            </a:xfrm>
            <a:custGeom>
              <a:avLst/>
              <a:gdLst/>
              <a:ahLst/>
              <a:cxnLst/>
              <a:rect l="l" t="t" r="r" b="b"/>
              <a:pathLst>
                <a:path w="3238500" h="466725">
                  <a:moveTo>
                    <a:pt x="3238500" y="0"/>
                  </a:moveTo>
                  <a:lnTo>
                    <a:pt x="0" y="0"/>
                  </a:lnTo>
                  <a:lnTo>
                    <a:pt x="0" y="466343"/>
                  </a:lnTo>
                  <a:lnTo>
                    <a:pt x="3238500" y="466343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7697D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289035" y="2368295"/>
            <a:ext cx="3238500" cy="48640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wrap="square" lIns="0" tIns="106680" rIns="0" bIns="0" rtlCol="0">
            <a:spAutoFit/>
          </a:bodyPr>
          <a:lstStyle/>
          <a:p>
            <a:pPr marL="619125" marR="0" lvl="0" indent="0" algn="l" defTabSz="914400" rtl="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Matriz de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materialidad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92429" y="2230373"/>
            <a:ext cx="6986270" cy="0"/>
          </a:xfrm>
          <a:custGeom>
            <a:avLst/>
            <a:gdLst/>
            <a:ahLst/>
            <a:cxnLst/>
            <a:rect l="l" t="t" r="r" b="b"/>
            <a:pathLst>
              <a:path w="6986270">
                <a:moveTo>
                  <a:pt x="6986270" y="0"/>
                </a:moveTo>
                <a:lnTo>
                  <a:pt x="0" y="0"/>
                </a:lnTo>
              </a:path>
            </a:pathLst>
          </a:custGeom>
          <a:ln w="34925">
            <a:solidFill>
              <a:srgbClr val="8200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289797" y="2239517"/>
            <a:ext cx="3208020" cy="0"/>
          </a:xfrm>
          <a:custGeom>
            <a:avLst/>
            <a:gdLst/>
            <a:ahLst/>
            <a:cxnLst/>
            <a:rect l="l" t="t" r="r" b="b"/>
            <a:pathLst>
              <a:path w="3208020">
                <a:moveTo>
                  <a:pt x="3208020" y="0"/>
                </a:moveTo>
                <a:lnTo>
                  <a:pt x="0" y="0"/>
                </a:lnTo>
              </a:path>
            </a:pathLst>
          </a:custGeom>
          <a:ln w="34925">
            <a:solidFill>
              <a:srgbClr val="8200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7" name="Imagen 56">
            <a:hlinkClick r:id="rId2"/>
            <a:extLst>
              <a:ext uri="{FF2B5EF4-FFF2-40B4-BE49-F238E27FC236}">
                <a16:creationId xmlns:a16="http://schemas.microsoft.com/office/drawing/2014/main" id="{773422EB-01A4-4CD7-9FA0-EB1F01565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554" y="72715"/>
            <a:ext cx="1169512" cy="699571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00BE2C03-35B9-46EF-90AD-B991EC5976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18" t="21860" r="12180" b="5736"/>
          <a:stretch/>
        </p:blipFill>
        <p:spPr>
          <a:xfrm>
            <a:off x="8793514" y="2939957"/>
            <a:ext cx="2200585" cy="1153393"/>
          </a:xfrm>
          <a:prstGeom prst="rect">
            <a:avLst/>
          </a:prstGeom>
        </p:spPr>
      </p:pic>
      <p:sp>
        <p:nvSpPr>
          <p:cNvPr id="59" name="object 28">
            <a:extLst>
              <a:ext uri="{FF2B5EF4-FFF2-40B4-BE49-F238E27FC236}">
                <a16:creationId xmlns:a16="http://schemas.microsoft.com/office/drawing/2014/main" id="{9C263004-F26D-4CA8-8795-4C799C00B9B9}"/>
              </a:ext>
            </a:extLst>
          </p:cNvPr>
          <p:cNvSpPr txBox="1"/>
          <p:nvPr/>
        </p:nvSpPr>
        <p:spPr>
          <a:xfrm>
            <a:off x="4202653" y="4322781"/>
            <a:ext cx="3079480" cy="6270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0490" rIns="0" bIns="0" rtlCol="0">
            <a:spAutoFit/>
          </a:bodyPr>
          <a:lstStyle/>
          <a:p>
            <a:pPr marL="329565" marR="0" lvl="0" indent="0" algn="l" defTabSz="914400" rtl="0" eaLnBrk="1" fontAlgn="auto" latinLnBrk="0" hangingPunct="1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spc="-5" dirty="0">
                <a:latin typeface="Arial"/>
                <a:cs typeface="Arial"/>
              </a:rPr>
              <a:t>Entrevistas con las distintas áreas</a:t>
            </a:r>
          </a:p>
          <a:p>
            <a:pPr marL="329565" marR="0" lvl="0" indent="0" algn="l" defTabSz="914400" rtl="0" eaLnBrk="1" fontAlgn="auto" latinLnBrk="0" hangingPunct="1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Informe cualitativo</a:t>
            </a:r>
            <a:endParaRPr lang="es-ES" sz="1300" spc="-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433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2" name="Rectangle 13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10FCB9-9BC7-4FB1-849B-79D18D09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775993"/>
            <a:ext cx="4840010" cy="11960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latin typeface="+mn-lt"/>
              </a:rPr>
              <a:t>Análisis</a:t>
            </a:r>
            <a:r>
              <a:rPr lang="en-US" sz="3200" dirty="0">
                <a:latin typeface="+mn-lt"/>
              </a:rPr>
              <a:t> de </a:t>
            </a:r>
            <a:r>
              <a:rPr lang="en-US" sz="3200" dirty="0" err="1">
                <a:latin typeface="+mn-lt"/>
              </a:rPr>
              <a:t>materialidad</a:t>
            </a:r>
            <a:endParaRPr lang="en-US" sz="3200" dirty="0">
              <a:latin typeface="+mn-lt"/>
            </a:endParaRPr>
          </a:p>
        </p:txBody>
      </p:sp>
      <p:pic>
        <p:nvPicPr>
          <p:cNvPr id="8194" name="Picture 2" descr="ilustraciones, imágenes clip art, dibujos animados e iconos de stock de red de comunicación aprendizaje - internet informática como base de conocimiento - estudio de materialidad">
            <a:extLst>
              <a:ext uri="{FF2B5EF4-FFF2-40B4-BE49-F238E27FC236}">
                <a16:creationId xmlns:a16="http://schemas.microsoft.com/office/drawing/2014/main" id="{63D9268A-EECC-4E54-8303-944DE66D79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r="25190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F47421-0AD6-4CF9-873C-21D7DB432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Herramienta fundamental para detectar en cada empresa de acuerdo a su naturaleza, dimensión, etc. qué es </a:t>
            </a:r>
            <a:r>
              <a:rPr lang="en-US" sz="2000" b="1"/>
              <a:t>RELEVANTE, IMPORTANTE, SIGNIFICATIVO… para ella en función de lo que hace, dónde se mueve, etc. </a:t>
            </a:r>
          </a:p>
          <a:p>
            <a:pPr lvl="1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son nuestros públicos estratégicos?</a:t>
            </a:r>
          </a:p>
          <a:p>
            <a:pPr lvl="1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Benchmarking: qué se está haciendo en nuestro sector.</a:t>
            </a:r>
            <a:endParaRPr lang="en-US" sz="2000"/>
          </a:p>
          <a:p>
            <a:pPr lvl="1"/>
            <a:r>
              <a:rPr lang="en-US" sz="2000" b="1"/>
              <a:t>Consulta a públicos </a:t>
            </a:r>
          </a:p>
          <a:p>
            <a:pPr lvl="1"/>
            <a:r>
              <a:rPr lang="en-US" sz="2000" b="1"/>
              <a:t>Trabajo interno </a:t>
            </a:r>
          </a:p>
        </p:txBody>
      </p:sp>
      <p:pic>
        <p:nvPicPr>
          <p:cNvPr id="12" name="Imagen 11">
            <a:hlinkClick r:id="rId3"/>
            <a:extLst>
              <a:ext uri="{FF2B5EF4-FFF2-40B4-BE49-F238E27FC236}">
                <a16:creationId xmlns:a16="http://schemas.microsoft.com/office/drawing/2014/main" id="{04EECCF2-D991-4533-AE23-F8E008E6A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8533" y="198881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30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2DD217C-5174-4EE3-802A-1E58883A1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78232"/>
              </p:ext>
            </p:extLst>
          </p:nvPr>
        </p:nvGraphicFramePr>
        <p:xfrm>
          <a:off x="1443210" y="1394908"/>
          <a:ext cx="9683826" cy="481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392">
                  <a:extLst>
                    <a:ext uri="{9D8B030D-6E8A-4147-A177-3AD203B41FA5}">
                      <a16:colId xmlns:a16="http://schemas.microsoft.com/office/drawing/2014/main" val="3993758826"/>
                    </a:ext>
                  </a:extLst>
                </a:gridCol>
                <a:gridCol w="3522772">
                  <a:extLst>
                    <a:ext uri="{9D8B030D-6E8A-4147-A177-3AD203B41FA5}">
                      <a16:colId xmlns:a16="http://schemas.microsoft.com/office/drawing/2014/main" val="2025467323"/>
                    </a:ext>
                  </a:extLst>
                </a:gridCol>
                <a:gridCol w="3099662">
                  <a:extLst>
                    <a:ext uri="{9D8B030D-6E8A-4147-A177-3AD203B41FA5}">
                      <a16:colId xmlns:a16="http://schemas.microsoft.com/office/drawing/2014/main" val="1119232282"/>
                    </a:ext>
                  </a:extLst>
                </a:gridCol>
              </a:tblGrid>
              <a:tr h="299770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j-lt"/>
                        </a:rPr>
                        <a:t> ECONÓMICOS</a:t>
                      </a:r>
                    </a:p>
                  </a:txBody>
                  <a:tcPr marL="73518" marR="73518" marT="36759" marB="36759"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j-lt"/>
                        </a:rPr>
                        <a:t> AMBIENTALES</a:t>
                      </a:r>
                    </a:p>
                  </a:txBody>
                  <a:tcPr marL="73518" marR="73518" marT="36759" marB="36759"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j-lt"/>
                        </a:rPr>
                        <a:t> SOCIALES</a:t>
                      </a:r>
                    </a:p>
                  </a:txBody>
                  <a:tcPr marL="73518" marR="73518" marT="36759" marB="36759"/>
                </a:tc>
                <a:extLst>
                  <a:ext uri="{0D108BD9-81ED-4DB2-BD59-A6C34878D82A}">
                    <a16:rowId xmlns:a16="http://schemas.microsoft.com/office/drawing/2014/main" val="2151025013"/>
                  </a:ext>
                </a:extLst>
              </a:tr>
              <a:tr h="4519856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j-lt"/>
                        </a:rPr>
                        <a:t>DESEMPEÑO ECONÓMICO</a:t>
                      </a:r>
                    </a:p>
                    <a:p>
                      <a:endParaRPr lang="es-ES" sz="1400" dirty="0">
                        <a:latin typeface="+mj-lt"/>
                      </a:endParaRPr>
                    </a:p>
                    <a:p>
                      <a:r>
                        <a:rPr lang="es-ES" sz="1400" dirty="0">
                          <a:latin typeface="+mj-lt"/>
                        </a:rPr>
                        <a:t>PRESENCIA EN EL MERCADO</a:t>
                      </a:r>
                    </a:p>
                    <a:p>
                      <a:endParaRPr lang="es-ES" sz="1400" dirty="0">
                        <a:latin typeface="+mj-lt"/>
                      </a:endParaRPr>
                    </a:p>
                    <a:p>
                      <a:r>
                        <a:rPr lang="es-ES" sz="1400" dirty="0">
                          <a:latin typeface="+mj-lt"/>
                        </a:rPr>
                        <a:t>IMPACTOS ECONÓMICOS INDIRECTOS</a:t>
                      </a:r>
                    </a:p>
                    <a:p>
                      <a:endParaRPr lang="es-ES" sz="1400" dirty="0">
                        <a:latin typeface="+mj-lt"/>
                      </a:endParaRPr>
                    </a:p>
                    <a:p>
                      <a:r>
                        <a:rPr lang="es-ES" sz="1400" dirty="0">
                          <a:latin typeface="+mj-lt"/>
                        </a:rPr>
                        <a:t>PRÁCTICAS DE ADQUISICIÓN</a:t>
                      </a:r>
                    </a:p>
                    <a:p>
                      <a:endParaRPr lang="es-ES" sz="1400" dirty="0">
                        <a:latin typeface="+mj-lt"/>
                      </a:endParaRPr>
                    </a:p>
                    <a:p>
                      <a:r>
                        <a:rPr lang="es-ES" sz="1400" dirty="0">
                          <a:latin typeface="+mj-lt"/>
                        </a:rPr>
                        <a:t>ANTICORRUPCIÓN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400" dirty="0">
                          <a:latin typeface="+mj-lt"/>
                        </a:rPr>
                        <a:t>COMPETENCIA DESLEAL</a:t>
                      </a:r>
                    </a:p>
                    <a:p>
                      <a:endParaRPr lang="es-ES" sz="1400" dirty="0">
                        <a:latin typeface="+mj-lt"/>
                      </a:endParaRPr>
                    </a:p>
                    <a:p>
                      <a:r>
                        <a:rPr lang="es-ES" sz="1400" dirty="0">
                          <a:latin typeface="+mj-lt"/>
                        </a:rPr>
                        <a:t>FISCALIDAD</a:t>
                      </a:r>
                    </a:p>
                    <a:p>
                      <a:endParaRPr lang="es-ES" sz="1400" dirty="0">
                        <a:latin typeface="+mj-lt"/>
                      </a:endParaRPr>
                    </a:p>
                  </a:txBody>
                  <a:tcPr marL="73518" marR="73518" marT="36759" marB="36759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latin typeface="+mj-lt"/>
                        </a:rPr>
                        <a:t>MATERIALES</a:t>
                      </a:r>
                    </a:p>
                    <a:p>
                      <a:endParaRPr lang="es-ES" sz="1400">
                        <a:latin typeface="+mj-lt"/>
                      </a:endParaRPr>
                    </a:p>
                    <a:p>
                      <a:r>
                        <a:rPr lang="es-ES" sz="1400">
                          <a:latin typeface="+mj-lt"/>
                        </a:rPr>
                        <a:t>ENERGIA</a:t>
                      </a:r>
                    </a:p>
                    <a:p>
                      <a:endParaRPr lang="es-ES" sz="1400">
                        <a:latin typeface="+mj-lt"/>
                      </a:endParaRPr>
                    </a:p>
                    <a:p>
                      <a:r>
                        <a:rPr lang="es-ES" sz="1400">
                          <a:latin typeface="+mj-lt"/>
                        </a:rPr>
                        <a:t>AGUA Y EFLUENTES</a:t>
                      </a:r>
                    </a:p>
                    <a:p>
                      <a:endParaRPr lang="es-ES" sz="1400">
                        <a:latin typeface="+mj-lt"/>
                      </a:endParaRPr>
                    </a:p>
                    <a:p>
                      <a:r>
                        <a:rPr lang="es-ES" sz="1400">
                          <a:latin typeface="+mj-lt"/>
                        </a:rPr>
                        <a:t>BIODIVERSIDAD</a:t>
                      </a:r>
                    </a:p>
                    <a:p>
                      <a:endParaRPr lang="es-ES" sz="1400">
                        <a:latin typeface="+mj-lt"/>
                      </a:endParaRPr>
                    </a:p>
                    <a:p>
                      <a:r>
                        <a:rPr lang="es-ES" sz="1400">
                          <a:latin typeface="+mj-lt"/>
                        </a:rPr>
                        <a:t>EMISIONES</a:t>
                      </a:r>
                    </a:p>
                    <a:p>
                      <a:endParaRPr lang="es-ES" sz="1400">
                        <a:latin typeface="+mj-lt"/>
                      </a:endParaRPr>
                    </a:p>
                    <a:p>
                      <a:r>
                        <a:rPr lang="es-ES" sz="1400">
                          <a:latin typeface="+mj-lt"/>
                        </a:rPr>
                        <a:t>RESIDUOS</a:t>
                      </a:r>
                    </a:p>
                    <a:p>
                      <a:endParaRPr lang="es-ES" sz="1400">
                        <a:latin typeface="+mj-lt"/>
                      </a:endParaRPr>
                    </a:p>
                    <a:p>
                      <a:r>
                        <a:rPr lang="es-ES" sz="1400">
                          <a:latin typeface="+mj-lt"/>
                        </a:rPr>
                        <a:t>CUMPLIMIENTO AMBIENTAL</a:t>
                      </a:r>
                    </a:p>
                    <a:p>
                      <a:endParaRPr lang="es-ES" sz="1400">
                        <a:latin typeface="+mj-lt"/>
                      </a:endParaRPr>
                    </a:p>
                    <a:p>
                      <a:r>
                        <a:rPr lang="es-ES" sz="1400">
                          <a:latin typeface="+mj-lt"/>
                        </a:rPr>
                        <a:t>EVALUACIÓN AMBIENTAL DE PROVEEDORES</a:t>
                      </a:r>
                    </a:p>
                  </a:txBody>
                  <a:tcPr marL="73518" marR="73518" marT="36759" marB="36759"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j-lt"/>
                        </a:rPr>
                        <a:t>EMPLEO </a:t>
                      </a:r>
                    </a:p>
                    <a:p>
                      <a:endParaRPr lang="es-ES" sz="14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RELACIONES TRABAJADOR-EMPRESA</a:t>
                      </a:r>
                    </a:p>
                    <a:p>
                      <a:endParaRPr lang="es-ES" sz="1400" dirty="0">
                        <a:latin typeface="+mj-lt"/>
                      </a:endParaRPr>
                    </a:p>
                    <a:p>
                      <a:r>
                        <a:rPr lang="es-ES" sz="1400" dirty="0">
                          <a:latin typeface="+mj-lt"/>
                        </a:rPr>
                        <a:t>SALUD Y SEGURIDAD EN EL TRABAJO</a:t>
                      </a:r>
                    </a:p>
                    <a:p>
                      <a:endParaRPr lang="es-ES" sz="1400" dirty="0">
                        <a:latin typeface="+mj-lt"/>
                      </a:endParaRPr>
                    </a:p>
                    <a:p>
                      <a:r>
                        <a:rPr lang="es-ES" sz="1400" dirty="0">
                          <a:latin typeface="+mj-lt"/>
                        </a:rPr>
                        <a:t>FORMACIÓN</a:t>
                      </a:r>
                    </a:p>
                    <a:p>
                      <a:endParaRPr lang="es-ES" sz="1400" dirty="0">
                        <a:latin typeface="+mj-lt"/>
                      </a:endParaRPr>
                    </a:p>
                    <a:p>
                      <a:r>
                        <a:rPr lang="es-ES" sz="1400" dirty="0">
                          <a:latin typeface="+mj-lt"/>
                        </a:rPr>
                        <a:t>DIVERSIDAD E IGUALDAD</a:t>
                      </a:r>
                    </a:p>
                    <a:p>
                      <a:endParaRPr lang="es-ES" sz="1400" dirty="0">
                        <a:latin typeface="+mj-lt"/>
                      </a:endParaRPr>
                    </a:p>
                    <a:p>
                      <a:r>
                        <a:rPr lang="es-ES" sz="1400" dirty="0">
                          <a:latin typeface="+mj-lt"/>
                        </a:rPr>
                        <a:t>COMUNIDADES LOCALES</a:t>
                      </a:r>
                    </a:p>
                    <a:p>
                      <a:endParaRPr lang="es-ES" sz="1400" dirty="0">
                        <a:latin typeface="+mj-lt"/>
                      </a:endParaRPr>
                    </a:p>
                    <a:p>
                      <a:r>
                        <a:rPr lang="es-ES" sz="1400" dirty="0">
                          <a:latin typeface="+mj-lt"/>
                        </a:rPr>
                        <a:t>CUMPLIMIENTO SOCIOECONÓMICO</a:t>
                      </a:r>
                    </a:p>
                    <a:p>
                      <a:endParaRPr lang="es-ES" sz="1400" dirty="0">
                        <a:latin typeface="+mj-lt"/>
                      </a:endParaRPr>
                    </a:p>
                    <a:p>
                      <a:r>
                        <a:rPr lang="es-ES" sz="1400" dirty="0">
                          <a:latin typeface="+mj-lt"/>
                        </a:rPr>
                        <a:t>SALUD Y SEGURIDAD DE LOS CLIENTES</a:t>
                      </a:r>
                    </a:p>
                    <a:p>
                      <a:endParaRPr lang="es-ES" sz="1400" dirty="0">
                        <a:latin typeface="+mj-lt"/>
                      </a:endParaRPr>
                    </a:p>
                    <a:p>
                      <a:r>
                        <a:rPr lang="es-ES" sz="1400" dirty="0">
                          <a:latin typeface="+mj-lt"/>
                        </a:rPr>
                        <a:t>POLÍTICA PÚBLICA </a:t>
                      </a:r>
                    </a:p>
                    <a:p>
                      <a:endParaRPr lang="es-ES" sz="1400" dirty="0">
                        <a:latin typeface="+mj-lt"/>
                      </a:endParaRPr>
                    </a:p>
                    <a:p>
                      <a:r>
                        <a:rPr lang="es-ES" sz="1400" dirty="0">
                          <a:latin typeface="+mj-lt"/>
                        </a:rPr>
                        <a:t>DDHH</a:t>
                      </a:r>
                    </a:p>
                    <a:p>
                      <a:endParaRPr lang="es-ES" sz="1400" dirty="0">
                        <a:latin typeface="+mj-lt"/>
                      </a:endParaRPr>
                    </a:p>
                  </a:txBody>
                  <a:tcPr marL="73518" marR="73518" marT="36759" marB="36759"/>
                </a:tc>
                <a:extLst>
                  <a:ext uri="{0D108BD9-81ED-4DB2-BD59-A6C34878D82A}">
                    <a16:rowId xmlns:a16="http://schemas.microsoft.com/office/drawing/2014/main" val="791180011"/>
                  </a:ext>
                </a:extLst>
              </a:tr>
            </a:tbl>
          </a:graphicData>
        </a:graphic>
      </p:graphicFrame>
      <p:pic>
        <p:nvPicPr>
          <p:cNvPr id="4" name="Imagen 3">
            <a:hlinkClick r:id="rId2"/>
            <a:extLst>
              <a:ext uri="{FF2B5EF4-FFF2-40B4-BE49-F238E27FC236}">
                <a16:creationId xmlns:a16="http://schemas.microsoft.com/office/drawing/2014/main" id="{B2E70813-6352-4678-A035-3CB71C1D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533" y="198881"/>
            <a:ext cx="1169512" cy="69957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7E86FAB-FD8B-4AE3-A2A0-6CE72BB3635B}"/>
              </a:ext>
            </a:extLst>
          </p:cNvPr>
          <p:cNvSpPr txBox="1">
            <a:spLocks/>
          </p:cNvSpPr>
          <p:nvPr/>
        </p:nvSpPr>
        <p:spPr>
          <a:xfrm>
            <a:off x="1443209" y="198881"/>
            <a:ext cx="8427903" cy="1196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+mn-lt"/>
              </a:rPr>
              <a:t>Análisis</a:t>
            </a:r>
            <a:r>
              <a:rPr lang="en-US" sz="3200" dirty="0">
                <a:latin typeface="+mn-lt"/>
              </a:rPr>
              <a:t> de </a:t>
            </a:r>
            <a:r>
              <a:rPr lang="en-US" sz="3200" dirty="0" err="1">
                <a:latin typeface="+mn-lt"/>
              </a:rPr>
              <a:t>materialidad</a:t>
            </a:r>
            <a:r>
              <a:rPr lang="en-US" sz="3200" dirty="0">
                <a:latin typeface="+mn-lt"/>
              </a:rPr>
              <a:t>. </a:t>
            </a:r>
            <a:r>
              <a:rPr lang="en-US" sz="3200" dirty="0" err="1">
                <a:latin typeface="+mn-lt"/>
              </a:rPr>
              <a:t>Temas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materiales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215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46">
              <a:schemeClr val="bg1"/>
            </a:gs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2BF0A5-62E2-4A4F-BA1F-4627A11B4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59" t="22328" r="25295" b="13935"/>
          <a:stretch/>
        </p:blipFill>
        <p:spPr>
          <a:xfrm>
            <a:off x="1516546" y="58827"/>
            <a:ext cx="8637547" cy="6597153"/>
          </a:xfrm>
          <a:prstGeom prst="rect">
            <a:avLst/>
          </a:prstGeom>
        </p:spPr>
      </p:pic>
      <p:pic>
        <p:nvPicPr>
          <p:cNvPr id="4" name="Imagen 3">
            <a:hlinkClick r:id="rId3"/>
            <a:extLst>
              <a:ext uri="{FF2B5EF4-FFF2-40B4-BE49-F238E27FC236}">
                <a16:creationId xmlns:a16="http://schemas.microsoft.com/office/drawing/2014/main" id="{887C1006-5C7C-4D1F-9B23-BA0DB3555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554" y="72715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61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46">
              <a:schemeClr val="bg1"/>
            </a:gs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álisis de materialidad - Contribución de Repsol | Repsol">
            <a:extLst>
              <a:ext uri="{FF2B5EF4-FFF2-40B4-BE49-F238E27FC236}">
                <a16:creationId xmlns:a16="http://schemas.microsoft.com/office/drawing/2014/main" id="{E502D6B6-E964-465A-8431-C124DD599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43" y="485365"/>
            <a:ext cx="9757144" cy="637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hlinkClick r:id="rId3"/>
            <a:extLst>
              <a:ext uri="{FF2B5EF4-FFF2-40B4-BE49-F238E27FC236}">
                <a16:creationId xmlns:a16="http://schemas.microsoft.com/office/drawing/2014/main" id="{F38B9974-5000-42E8-9D34-3DF15FF56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554" y="72715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62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33CDC4-209D-4B4E-BF05-5EF7AE31D93B}"/>
              </a:ext>
            </a:extLst>
          </p:cNvPr>
          <p:cNvSpPr txBox="1"/>
          <p:nvPr/>
        </p:nvSpPr>
        <p:spPr>
          <a:xfrm>
            <a:off x="4629305" y="319489"/>
            <a:ext cx="6694454" cy="633469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ffectLst/>
              </a:rPr>
              <a:t>LA SOSTENIBILIDAD</a:t>
            </a: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ffectLst/>
              </a:rPr>
              <a:t>CONTEXTO. CUMPLIMIENTO NORMATIVO</a:t>
            </a: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ffectLst/>
              </a:rPr>
              <a:t>DIAGNÓSTICO Y ANÁLISIS DE MATERIALIDAD</a:t>
            </a: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ffectLst/>
              </a:rPr>
              <a:t>COMUNICACIÓN Y TRANSPARENCIA</a:t>
            </a: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Imagen 9">
            <a:hlinkClick r:id="rId3"/>
            <a:extLst>
              <a:ext uri="{FF2B5EF4-FFF2-40B4-BE49-F238E27FC236}">
                <a16:creationId xmlns:a16="http://schemas.microsoft.com/office/drawing/2014/main" id="{2ACC8ADB-6987-402C-AF6D-0E7025B2F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579" y="203812"/>
            <a:ext cx="1169512" cy="69957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C09E43A-713A-4ED2-9A35-83E332F87838}"/>
              </a:ext>
            </a:extLst>
          </p:cNvPr>
          <p:cNvSpPr/>
          <p:nvPr/>
        </p:nvSpPr>
        <p:spPr>
          <a:xfrm>
            <a:off x="4905054" y="3672970"/>
            <a:ext cx="5409282" cy="3525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bg1"/>
                </a:solidFill>
              </a:rPr>
              <a:t>PLAN DIRECTOR DE SOSTENIBILIDAD</a:t>
            </a:r>
          </a:p>
        </p:txBody>
      </p:sp>
    </p:spTree>
    <p:extLst>
      <p:ext uri="{BB962C8B-B14F-4D97-AF65-F5344CB8AC3E}">
        <p14:creationId xmlns:p14="http://schemas.microsoft.com/office/powerpoint/2010/main" val="3554329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8373B-EF56-492F-9ABB-627AB007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¿Qué es un Plan Director de Sostenibilidad?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5" name="Marcador de contenido 2">
            <a:extLst>
              <a:ext uri="{FF2B5EF4-FFF2-40B4-BE49-F238E27FC236}">
                <a16:creationId xmlns:a16="http://schemas.microsoft.com/office/drawing/2014/main" id="{C8416225-13FB-4A93-B26D-2BFF40EED29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7159"/>
              </p:ext>
            </p:extLst>
          </p:nvPr>
        </p:nvGraphicFramePr>
        <p:xfrm>
          <a:off x="5842097" y="380144"/>
          <a:ext cx="5511703" cy="6359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5D82FEB-BA6F-4D5D-8CD1-4734579FC5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48" y="118153"/>
            <a:ext cx="1157903" cy="6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8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33CDC4-209D-4B4E-BF05-5EF7AE31D93B}"/>
              </a:ext>
            </a:extLst>
          </p:cNvPr>
          <p:cNvSpPr txBox="1"/>
          <p:nvPr/>
        </p:nvSpPr>
        <p:spPr>
          <a:xfrm>
            <a:off x="4682881" y="333260"/>
            <a:ext cx="6694454" cy="633469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5715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CONTEXTO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ffectLst/>
              </a:rPr>
              <a:t>. CUMPLIMIENTO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NORMATIVO</a:t>
            </a: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DIAGNÓSTICO Y ANÁLISIS DE MATERIALIDAD</a:t>
            </a: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ffectLst/>
              </a:rPr>
              <a:t>PLAN DIRECTOR DE SOSTENIBILIDAD</a:t>
            </a: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ffectLst/>
              </a:rPr>
              <a:t>COMUNICACIÓN Y TRANSPARENCIA</a:t>
            </a: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Imagen 9">
            <a:hlinkClick r:id="rId3"/>
            <a:extLst>
              <a:ext uri="{FF2B5EF4-FFF2-40B4-BE49-F238E27FC236}">
                <a16:creationId xmlns:a16="http://schemas.microsoft.com/office/drawing/2014/main" id="{2ACC8ADB-6987-402C-AF6D-0E7025B2F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579" y="203812"/>
            <a:ext cx="1169512" cy="69957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C09E43A-713A-4ED2-9A35-83E332F87838}"/>
              </a:ext>
            </a:extLst>
          </p:cNvPr>
          <p:cNvSpPr/>
          <p:nvPr/>
        </p:nvSpPr>
        <p:spPr>
          <a:xfrm>
            <a:off x="5041907" y="1068636"/>
            <a:ext cx="5409282" cy="3525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bg1"/>
                </a:solidFill>
              </a:rPr>
              <a:t>LA SOSTENIBILIDAD</a:t>
            </a:r>
          </a:p>
        </p:txBody>
      </p:sp>
    </p:spTree>
    <p:extLst>
      <p:ext uri="{BB962C8B-B14F-4D97-AF65-F5344CB8AC3E}">
        <p14:creationId xmlns:p14="http://schemas.microsoft.com/office/powerpoint/2010/main" val="2763023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bg1"/>
            </a:gs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520C8-270E-43B3-B451-A0102F5D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680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+mn-lt"/>
              </a:rPr>
              <a:t>Plan Director de Sostenibilidad: Misión, metas</a:t>
            </a: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6E810393-BE8A-4B05-8736-3178C6DC2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48" y="118153"/>
            <a:ext cx="1157903" cy="65408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49C14D5-4553-4FC4-A3F2-DE134816A273}"/>
              </a:ext>
            </a:extLst>
          </p:cNvPr>
          <p:cNvSpPr txBox="1"/>
          <p:nvPr/>
        </p:nvSpPr>
        <p:spPr>
          <a:xfrm>
            <a:off x="2916715" y="3059668"/>
            <a:ext cx="4640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i="1" dirty="0"/>
              <a:t>“Comprometidos con una movilidad sostenible”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A399C0-E422-4182-85D7-654C5C7261BE}"/>
              </a:ext>
            </a:extLst>
          </p:cNvPr>
          <p:cNvSpPr txBox="1"/>
          <p:nvPr/>
        </p:nvSpPr>
        <p:spPr>
          <a:xfrm>
            <a:off x="2916714" y="4232763"/>
            <a:ext cx="84370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i="1" dirty="0"/>
              <a:t>“Contribuir al desarrollo sostenible a través de la tecnología. Ayudar a nuestros clientes a ser más sostenibles en su actuación. Generar un impacto positivo en el planeta y en las personas. Crear valor a largo plazo para profesionales, clientes, inversores y otros grupos de interés”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7F29A81-A02E-4E20-88DB-C2E35EEA95C2}"/>
              </a:ext>
            </a:extLst>
          </p:cNvPr>
          <p:cNvSpPr txBox="1"/>
          <p:nvPr/>
        </p:nvSpPr>
        <p:spPr>
          <a:xfrm>
            <a:off x="2916715" y="1842341"/>
            <a:ext cx="8210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i="1" dirty="0"/>
              <a:t>C</a:t>
            </a:r>
            <a:r>
              <a:rPr lang="es-ES" sz="1800" i="1" dirty="0"/>
              <a:t>ontribuir a mejorar la calidad de vida de las personas más vulnerables y apostar por el desarrollo sostenible” </a:t>
            </a:r>
          </a:p>
        </p:txBody>
      </p:sp>
    </p:spTree>
    <p:extLst>
      <p:ext uri="{BB962C8B-B14F-4D97-AF65-F5344CB8AC3E}">
        <p14:creationId xmlns:p14="http://schemas.microsoft.com/office/powerpoint/2010/main" val="2843817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bg1"/>
            </a:gs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9527" y="286258"/>
            <a:ext cx="834965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chemeClr val="tx1"/>
                </a:solidFill>
                <a:latin typeface="+mn-lt"/>
              </a:rPr>
              <a:t>Refuerzo</a:t>
            </a:r>
            <a:r>
              <a:rPr sz="3200" spc="-5" dirty="0">
                <a:latin typeface="+mn-lt"/>
              </a:rPr>
              <a:t> </a:t>
            </a:r>
            <a:r>
              <a:rPr sz="3200" dirty="0">
                <a:latin typeface="+mn-lt"/>
              </a:rPr>
              <a:t>de la </a:t>
            </a:r>
            <a:r>
              <a:rPr sz="3200" spc="-5" dirty="0">
                <a:latin typeface="+mn-lt"/>
              </a:rPr>
              <a:t>organización y </a:t>
            </a:r>
            <a:r>
              <a:rPr sz="3200" dirty="0">
                <a:latin typeface="+mn-lt"/>
              </a:rPr>
              <a:t>los</a:t>
            </a:r>
            <a:r>
              <a:rPr sz="3200" spc="-10" dirty="0">
                <a:latin typeface="+mn-lt"/>
              </a:rPr>
              <a:t> </a:t>
            </a:r>
            <a:r>
              <a:rPr sz="3200" spc="-5" dirty="0">
                <a:latin typeface="+mn-lt"/>
              </a:rPr>
              <a:t>procesos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3625" y="344550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ADABB23-5F70-42E8-BD88-CBE492694654}"/>
              </a:ext>
            </a:extLst>
          </p:cNvPr>
          <p:cNvSpPr txBox="1"/>
          <p:nvPr/>
        </p:nvSpPr>
        <p:spPr>
          <a:xfrm>
            <a:off x="902055" y="1502851"/>
            <a:ext cx="10247015" cy="3985706"/>
          </a:xfrm>
          <a:prstGeom prst="rect">
            <a:avLst/>
          </a:prstGeom>
          <a:gradFill>
            <a:gsLst>
              <a:gs pos="24000">
                <a:schemeClr val="bg1"/>
              </a:gs>
              <a:gs pos="3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Referenciales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ISO 26000 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Guía de Responsabilidad Social  (</a:t>
            </a: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Guía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/ </a:t>
            </a:r>
            <a:r>
              <a:rPr kumimoji="0" lang="es-ES" altLang="es-E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IQNet</a:t>
            </a: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SR10 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Sistemas de Gestión de la Responsabilidad Social (</a:t>
            </a: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Requisitos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Norma SGE 21 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Sistema de Gestión Ética y Socialmente Responsable.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Estándares de rendición de cuentas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s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GRI </a:t>
            </a:r>
            <a:r>
              <a:rPr kumimoji="0" lang="en-US" alt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Global Reporting Initiative.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Ley 11/2018 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Información no financiera y diversidad.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Otros:</a:t>
            </a:r>
            <a:endParaRPr kumimoji="0" lang="es-ES" altLang="es-E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ODS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Obje­tivos de Desarrollo Sostenible.</a:t>
            </a:r>
          </a:p>
        </p:txBody>
      </p:sp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E33927B1-F0B6-4CA4-96D3-EDA939BC3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48" y="118153"/>
            <a:ext cx="1157903" cy="6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63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bg1"/>
            </a:gs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>
            <a:extLst>
              <a:ext uri="{FF2B5EF4-FFF2-40B4-BE49-F238E27FC236}">
                <a16:creationId xmlns:a16="http://schemas.microsoft.com/office/drawing/2014/main" id="{839CB7B7-4BFE-4227-A27A-66645C0B9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075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ISO 26000 Guía de Responsabilidad Social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8A9E0A-BA5F-42C1-9E13-B2BEA666D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084" y="901656"/>
            <a:ext cx="8167002" cy="5658186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48822FFC-AFC7-43B5-B4CC-DD98AB145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48" y="118153"/>
            <a:ext cx="1157903" cy="6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bg1"/>
            </a:gs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>
            <a:extLst>
              <a:ext uri="{FF2B5EF4-FFF2-40B4-BE49-F238E27FC236}">
                <a16:creationId xmlns:a16="http://schemas.microsoft.com/office/drawing/2014/main" id="{80B726E5-FC70-4890-9EE8-C62D45ACA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304" y="1290246"/>
            <a:ext cx="8493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Referencia a las materias fundamentales y asuntos de Responsabilidad Social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D6CF8F5-78A4-45B4-95B6-97F552BEE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762" y="1700808"/>
            <a:ext cx="4012556" cy="49441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FBF2D1D-CF65-4687-9936-5315E1541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84" y="1700809"/>
            <a:ext cx="4012557" cy="3253965"/>
          </a:xfrm>
          <a:prstGeom prst="rect">
            <a:avLst/>
          </a:prstGeom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id="{C934C830-20F2-401D-B594-604CE0149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569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ISO 26000 Guía de Responsabilidad Social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5CF73731-8BEA-4D77-8A36-BF868A660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48" y="118153"/>
            <a:ext cx="1157903" cy="6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8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bg1"/>
            </a:gs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8">
            <a:extLst>
              <a:ext uri="{FF2B5EF4-FFF2-40B4-BE49-F238E27FC236}">
                <a16:creationId xmlns:a16="http://schemas.microsoft.com/office/drawing/2014/main" id="{3AB21FEA-3EDE-4110-9C57-D865A703C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480" y="32481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IQNet</a:t>
            </a: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SR10 Sistemas de Gestión de Responsabilidad Social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A2DAF63B-0AC4-4618-A14C-7948F1438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304" y="1628800"/>
            <a:ext cx="8493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Capítulos de la Norma IQNet SR10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8AA41DB-DCB7-4CF5-B850-9ADB46EDD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75" y="2255679"/>
            <a:ext cx="10457483" cy="39358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B2460666-EE38-4BB3-B40F-6FE7152D2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48" y="118153"/>
            <a:ext cx="1157903" cy="6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bg1"/>
            </a:gs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B4FC0DFF-C817-4DD9-AC57-505C7A96A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95" y="2253673"/>
            <a:ext cx="10104403" cy="4101389"/>
          </a:xfrm>
          <a:prstGeom prst="rect">
            <a:avLst/>
          </a:prstGeom>
        </p:spPr>
      </p:pic>
      <p:sp>
        <p:nvSpPr>
          <p:cNvPr id="16" name="Text Box 18">
            <a:extLst>
              <a:ext uri="{FF2B5EF4-FFF2-40B4-BE49-F238E27FC236}">
                <a16:creationId xmlns:a16="http://schemas.microsoft.com/office/drawing/2014/main" id="{A612BDF9-5474-4B34-8043-B26BA564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672" y="1786020"/>
            <a:ext cx="8493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Referencia a las materias fundamentales por Grupo de Interés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BC21C05D-CF3F-4279-97AD-41E149156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012" y="23362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IQNet</a:t>
            </a: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SR10 Sistemas de Gestión de Responsabilidad Social</a:t>
            </a: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528CCC9D-C046-4FA3-B143-3A583B30F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48" y="118153"/>
            <a:ext cx="1157903" cy="6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bg1"/>
            </a:gs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6678F32-1759-4900-B147-E964F2AAA4C7}"/>
              </a:ext>
            </a:extLst>
          </p:cNvPr>
          <p:cNvSpPr/>
          <p:nvPr/>
        </p:nvSpPr>
        <p:spPr bwMode="auto">
          <a:xfrm>
            <a:off x="1923304" y="1584556"/>
            <a:ext cx="4748760" cy="20162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FD56A43-C0FD-49CD-BB50-65D8254E43D6}"/>
              </a:ext>
            </a:extLst>
          </p:cNvPr>
          <p:cNvSpPr/>
          <p:nvPr/>
        </p:nvSpPr>
        <p:spPr bwMode="auto">
          <a:xfrm>
            <a:off x="1923304" y="3869432"/>
            <a:ext cx="4748760" cy="20162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6BC0036-2E33-48E6-90F8-7934FDA145C8}"/>
              </a:ext>
            </a:extLst>
          </p:cNvPr>
          <p:cNvSpPr/>
          <p:nvPr/>
        </p:nvSpPr>
        <p:spPr bwMode="auto">
          <a:xfrm>
            <a:off x="6816080" y="1586748"/>
            <a:ext cx="3600400" cy="42989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68AD103-CC88-4E7D-A6A8-7C3A317EC887}"/>
              </a:ext>
            </a:extLst>
          </p:cNvPr>
          <p:cNvSpPr txBox="1"/>
          <p:nvPr/>
        </p:nvSpPr>
        <p:spPr>
          <a:xfrm>
            <a:off x="1991544" y="1712890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Guía (ISO) + Referencial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IQNet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(requisitos) basado de alto nivel.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2222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IQNet SR10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establece los requisitos de un sistema de gestión de la responsabilidad social para organizaciones comprometidas con los principios y recomendaciones sobre responsabilidad social existentes y, en particular, los contenidos en la Norma Internacional ISO 26000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1D83E2-F6B1-4701-A129-56D1BFD50D7D}"/>
              </a:ext>
            </a:extLst>
          </p:cNvPr>
          <p:cNvSpPr txBox="1"/>
          <p:nvPr/>
        </p:nvSpPr>
        <p:spPr>
          <a:xfrm>
            <a:off x="1919536" y="3989382"/>
            <a:ext cx="474876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 la implantación y evaluación de un sistema de gestión de la responsabilidad social debe tener en cuenta: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Las características y dimensión de la organización tanto si es una PYME como una gran empresa, con independencia de si es sector público o privado.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cadena de valor y la esfera de influencia de la organización.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6DD6139-620F-4C26-ADE6-ED3ED73B4619}"/>
              </a:ext>
            </a:extLst>
          </p:cNvPr>
          <p:cNvSpPr txBox="1"/>
          <p:nvPr/>
        </p:nvSpPr>
        <p:spPr>
          <a:xfrm>
            <a:off x="6816080" y="1803009"/>
            <a:ext cx="3600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Estándar internacional certificable.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Integración con otros Sistemas Gestión (estructura de alto nivel ISO).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Permite la gestión de los aspectos relevantes de la sostenibilidad, relación con los grupos de interés, reducir riesgos e identificar oportunidades.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Incremento de la confianza y credibilidad frente a terceros del compromiso público y de mejora de la sociedad reconocido por entidad de certificación.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Diferenciación y mejora de la reputación, reconocimiento y difusión internacional.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Facilita y favorece la elaboración de informes y reportes de sostenibilidad y responsabilidad social (GRI e IIRC).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2222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8795DD9-C16F-41A9-B118-7E675F17485B}"/>
              </a:ext>
            </a:extLst>
          </p:cNvPr>
          <p:cNvSpPr/>
          <p:nvPr/>
        </p:nvSpPr>
        <p:spPr bwMode="auto">
          <a:xfrm>
            <a:off x="1919536" y="5949280"/>
            <a:ext cx="8493176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15B98D-05E6-4A79-9E9D-069A4D3E93A3}"/>
              </a:ext>
            </a:extLst>
          </p:cNvPr>
          <p:cNvSpPr txBox="1"/>
          <p:nvPr/>
        </p:nvSpPr>
        <p:spPr>
          <a:xfrm>
            <a:off x="1919536" y="6001544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Emisión de más de 60 certificados de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IQNet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SR10 a nivel internacional, en más de 15 países.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BDB237-FBDE-4693-8B54-D9DA5A0FF82C}"/>
              </a:ext>
            </a:extLst>
          </p:cNvPr>
          <p:cNvSpPr txBox="1"/>
          <p:nvPr/>
        </p:nvSpPr>
        <p:spPr>
          <a:xfrm>
            <a:off x="2012026" y="1412777"/>
            <a:ext cx="2415638" cy="307777"/>
          </a:xfrm>
          <a:prstGeom prst="rect">
            <a:avLst/>
          </a:prstGeom>
          <a:solidFill>
            <a:srgbClr val="22228B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Características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E04B3EE-00A3-4698-8985-396C21AD3C25}"/>
              </a:ext>
            </a:extLst>
          </p:cNvPr>
          <p:cNvSpPr txBox="1"/>
          <p:nvPr/>
        </p:nvSpPr>
        <p:spPr>
          <a:xfrm>
            <a:off x="6891226" y="1420796"/>
            <a:ext cx="2661158" cy="307777"/>
          </a:xfrm>
          <a:prstGeom prst="rect">
            <a:avLst/>
          </a:prstGeom>
          <a:solidFill>
            <a:srgbClr val="22228B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¿Por qué elegir ésta Norma?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418A6DB-1408-45EA-BD1C-2063F529D6BB}"/>
              </a:ext>
            </a:extLst>
          </p:cNvPr>
          <p:cNvSpPr txBox="1"/>
          <p:nvPr/>
        </p:nvSpPr>
        <p:spPr>
          <a:xfrm>
            <a:off x="2006292" y="3672789"/>
            <a:ext cx="2415638" cy="307777"/>
          </a:xfrm>
          <a:prstGeom prst="rect">
            <a:avLst/>
          </a:prstGeom>
          <a:solidFill>
            <a:srgbClr val="22228B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Ámbito de aplicación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3236A4A8-6A38-40BF-8CC7-0AD34CBE6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1797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ISO 26000 / IQNet SR10</a:t>
            </a:r>
          </a:p>
        </p:txBody>
      </p:sp>
      <p:pic>
        <p:nvPicPr>
          <p:cNvPr id="19" name="Imagen 18" descr="Logotipo&#10;&#10;Descripción generada automáticamente">
            <a:extLst>
              <a:ext uri="{FF2B5EF4-FFF2-40B4-BE49-F238E27FC236}">
                <a16:creationId xmlns:a16="http://schemas.microsoft.com/office/drawing/2014/main" id="{EF6B8063-4658-49A0-80FC-07FEDA32E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48" y="118153"/>
            <a:ext cx="1157903" cy="6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bg1"/>
            </a:gs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>
            <a:extLst>
              <a:ext uri="{FF2B5EF4-FFF2-40B4-BE49-F238E27FC236}">
                <a16:creationId xmlns:a16="http://schemas.microsoft.com/office/drawing/2014/main" id="{3BB2F7C8-C79E-41B4-8B4A-A315C0010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695" y="213703"/>
            <a:ext cx="91475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SGE21 Sistema de Gestión Ética y Socialmente Responsable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FDB9813C-3CA4-4167-AEBE-0701CE98B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439" y="1378190"/>
            <a:ext cx="8493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Capítulos de la Norma SGE 21- Referencia a materias fundamentales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AD4931-E528-4F93-9E74-483DAFE45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47" y="1865569"/>
            <a:ext cx="9234905" cy="4751635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1DE25DD7-B9BD-4B15-BA73-30DB147A2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48" y="118153"/>
            <a:ext cx="1157903" cy="6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bg1"/>
            </a:gs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6678F32-1759-4900-B147-E964F2AAA4C7}"/>
              </a:ext>
            </a:extLst>
          </p:cNvPr>
          <p:cNvSpPr/>
          <p:nvPr/>
        </p:nvSpPr>
        <p:spPr bwMode="auto">
          <a:xfrm>
            <a:off x="1923304" y="1584556"/>
            <a:ext cx="4748760" cy="14834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FD56A43-C0FD-49CD-BB50-65D8254E43D6}"/>
              </a:ext>
            </a:extLst>
          </p:cNvPr>
          <p:cNvSpPr/>
          <p:nvPr/>
        </p:nvSpPr>
        <p:spPr bwMode="auto">
          <a:xfrm>
            <a:off x="1923304" y="3302548"/>
            <a:ext cx="4748760" cy="25831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6BC0036-2E33-48E6-90F8-7934FDA145C8}"/>
              </a:ext>
            </a:extLst>
          </p:cNvPr>
          <p:cNvSpPr/>
          <p:nvPr/>
        </p:nvSpPr>
        <p:spPr bwMode="auto">
          <a:xfrm>
            <a:off x="6816080" y="1586748"/>
            <a:ext cx="3600400" cy="42989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68AD103-CC88-4E7D-A6A8-7C3A317EC887}"/>
              </a:ext>
            </a:extLst>
          </p:cNvPr>
          <p:cNvSpPr txBox="1"/>
          <p:nvPr/>
        </p:nvSpPr>
        <p:spPr>
          <a:xfrm>
            <a:off x="1991544" y="1755394"/>
            <a:ext cx="4680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Herramienta de gestión desarrollada por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Forética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para cualquier tipo de organización que desee integrar de forma voluntaria aspectos sociales y ambientales en sus operaciones empresariales y en sus interacciones con los Grupos de Interés.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1D83E2-F6B1-4701-A129-56D1BFD50D7D}"/>
              </a:ext>
            </a:extLst>
          </p:cNvPr>
          <p:cNvSpPr txBox="1"/>
          <p:nvPr/>
        </p:nvSpPr>
        <p:spPr>
          <a:xfrm>
            <a:off x="1957424" y="3561944"/>
            <a:ext cx="471464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Estándar que permite a las organizaciones integrar los aspectos ASG en su estrategia y gestión, y obtener una evaluación que así lo demuestre.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Certificación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realizado a través de entidades de certificación homologadas por Forética en ciclos de certificación de tres años.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Evaluación de la conformidad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Evaluación de Forética del nivel de aplicación de los requisitos de la Norma en una organización a través de una revisión documental y recogida de evidencias públicas.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6DD6139-620F-4C26-ADE6-ED3ED73B4619}"/>
              </a:ext>
            </a:extLst>
          </p:cNvPr>
          <p:cNvSpPr txBox="1"/>
          <p:nvPr/>
        </p:nvSpPr>
        <p:spPr>
          <a:xfrm>
            <a:off x="6816080" y="1803009"/>
            <a:ext cx="367240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Estándar nacional certificable / evaluable</a:t>
            </a:r>
          </a:p>
          <a:p>
            <a:pPr marL="176213" marR="0" lvl="0" indent="-1762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Integrable con otros Sistemas de Gestión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Permite la gestión de los aspectos relevantes de la sostenibilidad, relación con los grupos de interés, reducir riesgos e identificar oportunidades.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Incremento de la confianza y credibilidad frente a terceros del compromiso público y de mejora de la sociedad reconocido por entidad de certificación.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Diferenciación y mejora de la reputación, reconocimiento y difusión nacional.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Facilita y favorece la elaboración de informes y reportes de sostenibilidad y responsabilidad social (GRI e IIRC).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2222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8795DD9-C16F-41A9-B118-7E675F17485B}"/>
              </a:ext>
            </a:extLst>
          </p:cNvPr>
          <p:cNvSpPr/>
          <p:nvPr/>
        </p:nvSpPr>
        <p:spPr bwMode="auto">
          <a:xfrm>
            <a:off x="1919536" y="6021288"/>
            <a:ext cx="8493176" cy="3339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15B98D-05E6-4A79-9E9D-069A4D3E93A3}"/>
              </a:ext>
            </a:extLst>
          </p:cNvPr>
          <p:cNvSpPr txBox="1"/>
          <p:nvPr/>
        </p:nvSpPr>
        <p:spPr>
          <a:xfrm>
            <a:off x="1919536" y="6059534"/>
            <a:ext cx="8493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Emisión de 161 certificados a nivel nacional;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BDB237-FBDE-4693-8B54-D9DA5A0FF82C}"/>
              </a:ext>
            </a:extLst>
          </p:cNvPr>
          <p:cNvSpPr txBox="1"/>
          <p:nvPr/>
        </p:nvSpPr>
        <p:spPr>
          <a:xfrm>
            <a:off x="2012026" y="1412777"/>
            <a:ext cx="2415638" cy="307777"/>
          </a:xfrm>
          <a:prstGeom prst="rect">
            <a:avLst/>
          </a:prstGeom>
          <a:solidFill>
            <a:srgbClr val="22228B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Características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E04B3EE-00A3-4698-8985-396C21AD3C25}"/>
              </a:ext>
            </a:extLst>
          </p:cNvPr>
          <p:cNvSpPr txBox="1"/>
          <p:nvPr/>
        </p:nvSpPr>
        <p:spPr>
          <a:xfrm>
            <a:off x="6891226" y="1420796"/>
            <a:ext cx="2661158" cy="307777"/>
          </a:xfrm>
          <a:prstGeom prst="rect">
            <a:avLst/>
          </a:prstGeom>
          <a:solidFill>
            <a:srgbClr val="22228B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¿Por qué elegir ésta norma?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418A6DB-1408-45EA-BD1C-2063F529D6BB}"/>
              </a:ext>
            </a:extLst>
          </p:cNvPr>
          <p:cNvSpPr txBox="1"/>
          <p:nvPr/>
        </p:nvSpPr>
        <p:spPr>
          <a:xfrm>
            <a:off x="2006292" y="3193232"/>
            <a:ext cx="2415638" cy="307777"/>
          </a:xfrm>
          <a:prstGeom prst="rect">
            <a:avLst/>
          </a:prstGeom>
          <a:solidFill>
            <a:srgbClr val="22228B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Ámbito de aplicación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ACA64FC9-3A88-4558-AE4B-9A0E4EEF1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712" y="23742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SGE21 Sistema de Gestión Ética y Socialmente Responsable</a:t>
            </a:r>
          </a:p>
        </p:txBody>
      </p:sp>
      <p:pic>
        <p:nvPicPr>
          <p:cNvPr id="19" name="Imagen 18" descr="Logotipo&#10;&#10;Descripción generada automáticamente">
            <a:extLst>
              <a:ext uri="{FF2B5EF4-FFF2-40B4-BE49-F238E27FC236}">
                <a16:creationId xmlns:a16="http://schemas.microsoft.com/office/drawing/2014/main" id="{30271660-A0EB-4543-8868-3D59D9A1F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48" y="118153"/>
            <a:ext cx="1157903" cy="6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bg1"/>
            </a:gs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71859B5-808D-45BB-88EB-9076A01CA1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80808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722956" y="1737493"/>
            <a:ext cx="4111213" cy="2951947"/>
          </a:xfrm>
          <a:prstGeom prst="rect">
            <a:avLst/>
          </a:prstGeom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8F722E55-2D98-4EDD-A2BF-1E35A4026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34" y="28722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dirty="0">
                <a:cs typeface="Arial" pitchFamily="34" charset="0"/>
              </a:rPr>
              <a:t>GRI Global Reporting Iniciative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903E55B4-04C9-49C9-BF93-45AE3B89B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284" y="1290246"/>
            <a:ext cx="8493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srgbClr val="2D2DB9">
                    <a:lumMod val="75000"/>
                  </a:srgbClr>
                </a:solidFill>
                <a:latin typeface="Arial" panose="020B0604020202020204" pitchFamily="34" charset="0"/>
                <a:cs typeface="Arial" pitchFamily="34" charset="0"/>
              </a:rPr>
              <a:t>Estructura de los estándares GRI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34EB370-3E63-4565-9313-9196053FB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3" r="2863"/>
          <a:stretch/>
        </p:blipFill>
        <p:spPr>
          <a:xfrm>
            <a:off x="1889427" y="1866310"/>
            <a:ext cx="2646273" cy="3549878"/>
          </a:xfrm>
          <a:prstGeom prst="rect">
            <a:avLst/>
          </a:prstGeom>
        </p:spPr>
      </p:pic>
      <p:sp>
        <p:nvSpPr>
          <p:cNvPr id="11" name="Text Box 18">
            <a:extLst>
              <a:ext uri="{FF2B5EF4-FFF2-40B4-BE49-F238E27FC236}">
                <a16:creationId xmlns:a16="http://schemas.microsoft.com/office/drawing/2014/main" id="{8841C87F-0ACE-403A-8192-994A4B6E5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884" y="4941168"/>
            <a:ext cx="446449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srgbClr val="2D2DB9">
                    <a:lumMod val="75000"/>
                  </a:srgbClr>
                </a:solidFill>
                <a:latin typeface="Arial" panose="020B0604020202020204" pitchFamily="34" charset="0"/>
                <a:cs typeface="Arial" pitchFamily="34" charset="0"/>
              </a:rPr>
              <a:t>Guías sectoriales: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1200" b="1" dirty="0">
                <a:solidFill>
                  <a:srgbClr val="2D2DB9">
                    <a:lumMod val="75000"/>
                  </a:srgbClr>
                </a:solidFill>
                <a:latin typeface="Arial" panose="020B0604020202020204" pitchFamily="34" charset="0"/>
                <a:cs typeface="Arial" pitchFamily="34" charset="0"/>
              </a:rPr>
              <a:t>Aeropuertos, Construcción e Inmobiliaria, Electricidad, Eventos, Servicios Financieros, Alimentación, Minería y metales, Gasoil y Gas.</a:t>
            </a: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29050C9A-778B-40C5-83B0-8CF9C37D3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48" y="118153"/>
            <a:ext cx="1157903" cy="6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6C918C43-05EA-411E-97A1-B45CEAA364F9}"/>
              </a:ext>
            </a:extLst>
          </p:cNvPr>
          <p:cNvGrpSpPr/>
          <p:nvPr/>
        </p:nvGrpSpPr>
        <p:grpSpPr>
          <a:xfrm>
            <a:off x="4880344" y="2145200"/>
            <a:ext cx="7081747" cy="4712800"/>
            <a:chOff x="827584" y="1268760"/>
            <a:chExt cx="7291606" cy="5040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BA6057D-B9B8-4392-B656-CE693B8C5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584" y="1268760"/>
              <a:ext cx="7291606" cy="5040000"/>
            </a:xfrm>
            <a:prstGeom prst="rect">
              <a:avLst/>
            </a:prstGeom>
          </p:spPr>
        </p:pic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4C524F5F-0A6F-483B-9AAC-4C694D60463A}"/>
                </a:ext>
              </a:extLst>
            </p:cNvPr>
            <p:cNvSpPr/>
            <p:nvPr/>
          </p:nvSpPr>
          <p:spPr bwMode="auto">
            <a:xfrm>
              <a:off x="5220072" y="1628800"/>
              <a:ext cx="2808312" cy="1012892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997EB41-6496-4F78-8447-3F69B443D74D}"/>
                </a:ext>
              </a:extLst>
            </p:cNvPr>
            <p:cNvSpPr txBox="1"/>
            <p:nvPr/>
          </p:nvSpPr>
          <p:spPr>
            <a:xfrm>
              <a:off x="5364088" y="1772816"/>
              <a:ext cx="2520280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Sostenibilidad</a:t>
              </a:r>
            </a:p>
            <a:p>
              <a:pPr algn="ctr"/>
              <a:endParaRPr lang="es-ES" sz="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defRPr/>
              </a:pPr>
              <a:r>
                <a:rPr lang="es-ES" sz="1100" dirty="0">
                  <a:solidFill>
                    <a:schemeClr val="bg1"/>
                  </a:solidFill>
                  <a:latin typeface="Arial" panose="020B0604020202020204" pitchFamily="34" charset="0"/>
                </a:rPr>
                <a:t>Es la meta. Lo que conseguiremos con la implantación del </a:t>
              </a:r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Plan Director de Sostenibilidad</a:t>
              </a:r>
              <a:endParaRPr lang="es-ES" b="1" dirty="0"/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51A642AC-C47F-48D5-B9C3-F328167D0CE8}"/>
                </a:ext>
              </a:extLst>
            </p:cNvPr>
            <p:cNvSpPr/>
            <p:nvPr/>
          </p:nvSpPr>
          <p:spPr bwMode="auto">
            <a:xfrm>
              <a:off x="5208136" y="4658794"/>
              <a:ext cx="2808312" cy="608693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45F65B1-A8D2-4442-94DB-89B8741469AE}"/>
                </a:ext>
              </a:extLst>
            </p:cNvPr>
            <p:cNvSpPr txBox="1"/>
            <p:nvPr/>
          </p:nvSpPr>
          <p:spPr>
            <a:xfrm>
              <a:off x="5364088" y="4658794"/>
              <a:ext cx="25202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Responsabilidad Social</a:t>
              </a:r>
            </a:p>
            <a:p>
              <a:pPr algn="ctr"/>
              <a:endParaRPr lang="es-ES" sz="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defRPr/>
              </a:pPr>
              <a:r>
                <a:rPr lang="es-ES" sz="1100" dirty="0">
                  <a:solidFill>
                    <a:schemeClr val="bg1"/>
                  </a:solidFill>
                  <a:latin typeface="Arial" panose="020B0604020202020204" pitchFamily="34" charset="0"/>
                </a:rPr>
                <a:t>Es el camino. Necesitamos un </a:t>
              </a:r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Plan</a:t>
              </a:r>
              <a:endParaRPr lang="es-ES" sz="11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7C7F90-FA75-4DC5-819B-58FB04680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0981" y="167806"/>
            <a:ext cx="9857965" cy="513631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err="1">
                <a:effectLst/>
              </a:rPr>
              <a:t>Responsabilidad</a:t>
            </a:r>
            <a:r>
              <a:rPr lang="en-US" sz="1400" b="1" dirty="0">
                <a:effectLst/>
              </a:rPr>
              <a:t> Social: </a:t>
            </a:r>
            <a:r>
              <a:rPr lang="es-ES" sz="1400" b="1" i="0" dirty="0">
                <a:solidFill>
                  <a:srgbClr val="222222"/>
                </a:solidFill>
                <a:effectLst/>
              </a:rPr>
              <a:t> </a:t>
            </a:r>
            <a:r>
              <a:rPr lang="es-ES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compromiso u obligación, de los miembros de una sociedad ya sea como individuos o como miembros de algún grupo, tanto entre sí como para la sociedad en su conjunto</a:t>
            </a:r>
            <a:endParaRPr lang="es-ES" sz="14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B4D185-C98D-4124-9F9F-36BE3A4AC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9910" y="4096504"/>
            <a:ext cx="4352724" cy="214480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>
                <a:cs typeface="Times New Roman" panose="02020603050405020304" pitchFamily="18" charset="0"/>
              </a:rPr>
              <a:t>La SOSTENIBILIDAD es el desarrollo que satisface las necesidades del presente sin comprometer la capacidad de las futuras generaciones, garantizando el equilibrio entre el crecimiento económico, el cuidado del medio ambiente y el bienestar social.</a:t>
            </a:r>
            <a:endParaRPr lang="es-ES" sz="2000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4D939E5-4BE9-4F33-882E-BB967FD56126}"/>
              </a:ext>
            </a:extLst>
          </p:cNvPr>
          <p:cNvSpPr txBox="1">
            <a:spLocks/>
          </p:cNvSpPr>
          <p:nvPr/>
        </p:nvSpPr>
        <p:spPr>
          <a:xfrm>
            <a:off x="229909" y="1400849"/>
            <a:ext cx="9881654" cy="6701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Desarrollo </a:t>
            </a:r>
            <a:r>
              <a:rPr lang="en-US" sz="14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sostenible</a:t>
            </a:r>
            <a:r>
              <a:rPr lang="en-US" sz="1400" b="1" dirty="0"/>
              <a:t> </a:t>
            </a:r>
            <a:r>
              <a:rPr lang="en-US" sz="1400" dirty="0"/>
              <a:t>es un </a:t>
            </a:r>
            <a:r>
              <a:rPr lang="en-US" sz="1400" dirty="0" err="1"/>
              <a:t>concepto</a:t>
            </a:r>
            <a:r>
              <a:rPr lang="en-US" sz="1400" dirty="0"/>
              <a:t> que </a:t>
            </a:r>
            <a:r>
              <a:rPr lang="en-US" sz="1400" dirty="0" err="1"/>
              <a:t>aparece</a:t>
            </a:r>
            <a:r>
              <a:rPr lang="en-US" sz="1400" dirty="0"/>
              <a:t> por </a:t>
            </a:r>
            <a:r>
              <a:rPr lang="en-US" sz="1400" dirty="0" err="1"/>
              <a:t>primera</a:t>
            </a:r>
            <a:r>
              <a:rPr lang="en-US" sz="1400" dirty="0"/>
              <a:t> </a:t>
            </a:r>
            <a:r>
              <a:rPr lang="en-US" sz="1400" dirty="0" err="1"/>
              <a:t>vez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1987 con la </a:t>
            </a:r>
            <a:r>
              <a:rPr lang="en-US" sz="1400" dirty="0" err="1"/>
              <a:t>publicación</a:t>
            </a:r>
            <a:r>
              <a:rPr lang="en-US" sz="1400" dirty="0"/>
              <a:t> del Informe Brundtland, que </a:t>
            </a:r>
            <a:r>
              <a:rPr lang="en-US" sz="1400" dirty="0" err="1"/>
              <a:t>alertaba</a:t>
            </a:r>
            <a:r>
              <a:rPr lang="en-US" sz="1400" dirty="0"/>
              <a:t> de las </a:t>
            </a:r>
            <a:r>
              <a:rPr lang="en-US" sz="1400" dirty="0" err="1"/>
              <a:t>consecuencias</a:t>
            </a:r>
            <a:r>
              <a:rPr lang="en-US" sz="1400" dirty="0"/>
              <a:t> </a:t>
            </a:r>
            <a:r>
              <a:rPr lang="en-US" sz="1400" dirty="0" err="1"/>
              <a:t>medioambientales</a:t>
            </a:r>
            <a:r>
              <a:rPr lang="en-US" sz="1400" dirty="0"/>
              <a:t> </a:t>
            </a:r>
            <a:r>
              <a:rPr lang="en-US" sz="1400" dirty="0" err="1"/>
              <a:t>negativas</a:t>
            </a:r>
            <a:r>
              <a:rPr lang="en-US" sz="1400" dirty="0"/>
              <a:t> del </a:t>
            </a:r>
            <a:r>
              <a:rPr lang="en-US" sz="1400" dirty="0" err="1"/>
              <a:t>desarrollo</a:t>
            </a:r>
            <a:r>
              <a:rPr lang="en-US" sz="1400" dirty="0"/>
              <a:t> </a:t>
            </a:r>
            <a:r>
              <a:rPr lang="en-US" sz="1400" dirty="0" err="1"/>
              <a:t>económico</a:t>
            </a:r>
            <a:r>
              <a:rPr lang="en-US" sz="1400" dirty="0"/>
              <a:t> y la </a:t>
            </a:r>
            <a:r>
              <a:rPr lang="es-ES" sz="1400" i="0" dirty="0">
                <a:effectLst/>
              </a:rPr>
              <a:t> </a:t>
            </a:r>
            <a:r>
              <a:rPr lang="en-US" sz="1400" dirty="0" err="1">
                <a:effectLst/>
              </a:rPr>
              <a:t>globalización</a:t>
            </a:r>
            <a:r>
              <a:rPr lang="en-US" sz="1400" dirty="0">
                <a:effectLst/>
              </a:rPr>
              <a:t> y </a:t>
            </a:r>
            <a:r>
              <a:rPr lang="en-US" sz="1400" dirty="0" err="1">
                <a:effectLst/>
              </a:rPr>
              <a:t>trataba</a:t>
            </a:r>
            <a:r>
              <a:rPr lang="en-US" sz="1400" dirty="0">
                <a:effectLst/>
              </a:rPr>
              <a:t> de </a:t>
            </a:r>
            <a:r>
              <a:rPr lang="en-US" sz="1400" dirty="0" err="1">
                <a:effectLst/>
              </a:rPr>
              <a:t>buscar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posibles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soluciones</a:t>
            </a:r>
            <a:r>
              <a:rPr lang="en-US" sz="1400" dirty="0">
                <a:effectLst/>
              </a:rPr>
              <a:t> a los </a:t>
            </a:r>
            <a:r>
              <a:rPr lang="en-US" sz="1400" dirty="0" err="1">
                <a:effectLst/>
              </a:rPr>
              <a:t>problemas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derivados</a:t>
            </a:r>
            <a:r>
              <a:rPr lang="en-US" sz="1400" dirty="0">
                <a:effectLst/>
              </a:rPr>
              <a:t> de la </a:t>
            </a:r>
            <a:r>
              <a:rPr lang="en-US" sz="1400" dirty="0" err="1">
                <a:effectLst/>
              </a:rPr>
              <a:t>industrialización</a:t>
            </a:r>
            <a:r>
              <a:rPr lang="en-US" sz="1400" dirty="0">
                <a:effectLst/>
              </a:rPr>
              <a:t> y </a:t>
            </a:r>
            <a:r>
              <a:rPr lang="en-US" sz="1400" dirty="0" err="1">
                <a:effectLst/>
              </a:rPr>
              <a:t>el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crecimiento</a:t>
            </a:r>
            <a:r>
              <a:rPr lang="en-US" sz="1400" dirty="0">
                <a:effectLst/>
              </a:rPr>
              <a:t> de la población. </a:t>
            </a:r>
            <a:br>
              <a:rPr lang="es-ES" sz="1400" i="0" u="none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s-ES" sz="1400" dirty="0">
              <a:cs typeface="Times New Roman" panose="02020603050405020304" pitchFamily="18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07AAACE-DAAC-40F4-9A70-92611B837FE7}"/>
              </a:ext>
            </a:extLst>
          </p:cNvPr>
          <p:cNvSpPr txBox="1">
            <a:spLocks/>
          </p:cNvSpPr>
          <p:nvPr/>
        </p:nvSpPr>
        <p:spPr>
          <a:xfrm>
            <a:off x="229909" y="812966"/>
            <a:ext cx="9881654" cy="5136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b="1" i="0" dirty="0">
                <a:solidFill>
                  <a:srgbClr val="202124"/>
                </a:solidFill>
                <a:effectLst/>
              </a:rPr>
              <a:t>Responsabilidad Social Corporativa</a:t>
            </a:r>
            <a:r>
              <a:rPr lang="es-ES" sz="1400" b="0" i="0" dirty="0">
                <a:solidFill>
                  <a:srgbClr val="202124"/>
                </a:solidFill>
                <a:effectLst/>
              </a:rPr>
              <a:t> </a:t>
            </a:r>
            <a:r>
              <a:rPr lang="es-ES" sz="1400" b="1" i="0" dirty="0">
                <a:solidFill>
                  <a:srgbClr val="202124"/>
                </a:solidFill>
                <a:effectLst/>
              </a:rPr>
              <a:t>(RSC) </a:t>
            </a:r>
            <a:r>
              <a:rPr lang="es-ES" sz="1400" b="0" i="0" dirty="0">
                <a:solidFill>
                  <a:srgbClr val="202124"/>
                </a:solidFill>
                <a:effectLst/>
              </a:rPr>
              <a:t>es una forma de dirigir las empresas basado en la gestión de </a:t>
            </a:r>
            <a:r>
              <a:rPr lang="es-ES" sz="1400" dirty="0">
                <a:solidFill>
                  <a:srgbClr val="202124"/>
                </a:solidFill>
              </a:rPr>
              <a:t>los </a:t>
            </a:r>
            <a:r>
              <a:rPr lang="es-ES" sz="1400" u="sng" dirty="0">
                <a:solidFill>
                  <a:srgbClr val="202124"/>
                </a:solidFill>
              </a:rPr>
              <a:t>impactos</a:t>
            </a:r>
            <a:r>
              <a:rPr lang="es-ES" sz="1400" dirty="0">
                <a:solidFill>
                  <a:srgbClr val="202124"/>
                </a:solidFill>
              </a:rPr>
              <a:t> que su actividad genera sobre sus clientes, empleados, accionistas, comunidades locales, medioambiente y sobre la sociedad en general.</a:t>
            </a:r>
          </a:p>
        </p:txBody>
      </p:sp>
      <p:pic>
        <p:nvPicPr>
          <p:cNvPr id="7" name="Imagen 6">
            <a:hlinkClick r:id="rId5"/>
            <a:extLst>
              <a:ext uri="{FF2B5EF4-FFF2-40B4-BE49-F238E27FC236}">
                <a16:creationId xmlns:a16="http://schemas.microsoft.com/office/drawing/2014/main" id="{E683ED4D-3C1B-4004-8942-88FCC7E7B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2579" y="203812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8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1"/>
            </a:gs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6678F32-1759-4900-B147-E964F2AAA4C7}"/>
              </a:ext>
            </a:extLst>
          </p:cNvPr>
          <p:cNvSpPr/>
          <p:nvPr/>
        </p:nvSpPr>
        <p:spPr bwMode="auto">
          <a:xfrm>
            <a:off x="1923304" y="1440540"/>
            <a:ext cx="3599770" cy="36677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FD56A43-C0FD-49CD-BB50-65D8254E43D6}"/>
              </a:ext>
            </a:extLst>
          </p:cNvPr>
          <p:cNvSpPr/>
          <p:nvPr/>
        </p:nvSpPr>
        <p:spPr bwMode="auto">
          <a:xfrm>
            <a:off x="1923304" y="5368546"/>
            <a:ext cx="3524624" cy="6451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6BC0036-2E33-48E6-90F8-7934FDA145C8}"/>
              </a:ext>
            </a:extLst>
          </p:cNvPr>
          <p:cNvSpPr/>
          <p:nvPr/>
        </p:nvSpPr>
        <p:spPr bwMode="auto">
          <a:xfrm>
            <a:off x="5735960" y="1442733"/>
            <a:ext cx="4680520" cy="45794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68AD103-CC88-4E7D-A6A8-7C3A317EC887}"/>
              </a:ext>
            </a:extLst>
          </p:cNvPr>
          <p:cNvSpPr txBox="1"/>
          <p:nvPr/>
        </p:nvSpPr>
        <p:spPr>
          <a:xfrm>
            <a:off x="1991544" y="1568874"/>
            <a:ext cx="35315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Marco GRI para la elaboración de memorias de sostenibilidad, establece los principios que debe regir la elaboración de una memoria, así como los indicadores que las organizaciones pueden medir y dar a conocer. Existen también numerosos suplementos sectoriales, Protocolos Técnicos y de Contenido de la Memoria.</a:t>
            </a:r>
          </a:p>
          <a:p>
            <a:pPr algn="just"/>
            <a:endParaRPr lang="es-ES" sz="1400" dirty="0">
              <a:solidFill>
                <a:srgbClr val="22228B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La memoria de sostenibilidad se centra en transmitir el desempeño en aquellos aspectos (económico, ambiental y social) que la organización considera materiales de acuerdo con sus intereses y expectativas de los </a:t>
            </a:r>
            <a:r>
              <a:rPr lang="es-ES" sz="1400" dirty="0" err="1">
                <a:solidFill>
                  <a:srgbClr val="22228B"/>
                </a:solidFill>
                <a:latin typeface="Arial" panose="020B0604020202020204" pitchFamily="34" charset="0"/>
              </a:rPr>
              <a:t>GI´s</a:t>
            </a: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1D83E2-F6B1-4701-A129-56D1BFD50D7D}"/>
              </a:ext>
            </a:extLst>
          </p:cNvPr>
          <p:cNvSpPr txBox="1"/>
          <p:nvPr/>
        </p:nvSpPr>
        <p:spPr>
          <a:xfrm>
            <a:off x="1920929" y="553152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Cualquier organización: opción </a:t>
            </a:r>
            <a:r>
              <a:rPr lang="es-ES" sz="1400" b="1" dirty="0">
                <a:solidFill>
                  <a:srgbClr val="22228B"/>
                </a:solidFill>
                <a:latin typeface="Arial" panose="020B0604020202020204" pitchFamily="34" charset="0"/>
              </a:rPr>
              <a:t>esencial</a:t>
            </a: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 o </a:t>
            </a:r>
            <a:r>
              <a:rPr lang="es-ES" sz="1400" b="1" dirty="0">
                <a:solidFill>
                  <a:srgbClr val="22228B"/>
                </a:solidFill>
                <a:latin typeface="Arial" panose="020B0604020202020204" pitchFamily="34" charset="0"/>
              </a:rPr>
              <a:t>exhaustiva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6DD6139-620F-4C26-ADE6-ED3ED73B4619}"/>
              </a:ext>
            </a:extLst>
          </p:cNvPr>
          <p:cNvSpPr txBox="1"/>
          <p:nvPr/>
        </p:nvSpPr>
        <p:spPr>
          <a:xfrm>
            <a:off x="5791256" y="1590155"/>
            <a:ext cx="462522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rgbClr val="22228B"/>
                </a:solidFill>
                <a:latin typeface="Arial" panose="020B0604020202020204" pitchFamily="34" charset="0"/>
              </a:rPr>
              <a:t>Universalidad: </a:t>
            </a: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institución de referencia a nivel internacional para realizar memorias de sostenibilidad</a:t>
            </a: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rgbClr val="22228B"/>
                </a:solidFill>
                <a:latin typeface="Arial" panose="020B0604020202020204" pitchFamily="34" charset="0"/>
              </a:rPr>
              <a:t>Desarrollo de guías de uso.</a:t>
            </a: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rgbClr val="22228B"/>
                </a:solidFill>
                <a:latin typeface="Arial" panose="020B0604020202020204" pitchFamily="34" charset="0"/>
              </a:rPr>
              <a:t>Aportara rigor, credibilidad, veracidad y comparabilidad </a:t>
            </a: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con otras organizaciones.</a:t>
            </a: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rgbClr val="22228B"/>
                </a:solidFill>
                <a:latin typeface="Arial" panose="020B0604020202020204" pitchFamily="34" charset="0"/>
              </a:rPr>
              <a:t>Foco en los aspectos </a:t>
            </a: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materiales económicos, ambientales y sociales significativos o aquellos que tienen un impacto en importante para los </a:t>
            </a:r>
            <a:r>
              <a:rPr lang="es-ES" sz="1400" dirty="0" err="1">
                <a:solidFill>
                  <a:srgbClr val="22228B"/>
                </a:solidFill>
                <a:latin typeface="Arial" panose="020B0604020202020204" pitchFamily="34" charset="0"/>
              </a:rPr>
              <a:t>GI´s</a:t>
            </a: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.</a:t>
            </a: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rgbClr val="22228B"/>
                </a:solidFill>
                <a:latin typeface="Arial" panose="020B0604020202020204" pitchFamily="34" charset="0"/>
              </a:rPr>
              <a:t>Cadena de valor: </a:t>
            </a: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tema central para identificar impactos indirectos y la gestión de estos. Pone la pista en los próximos pasos: ayudar a proveedores y contratistas a gestionar sus impactos.</a:t>
            </a: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rgbClr val="22228B"/>
                </a:solidFill>
                <a:latin typeface="Arial" panose="020B0604020202020204" pitchFamily="34" charset="0"/>
              </a:rPr>
              <a:t>Verificación parcial: </a:t>
            </a: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poder decidir que aspectos son verificados externamente y cuáles no, evitando dobles verificaciones (indicadores económicos auditoria cuentas). </a:t>
            </a:r>
            <a:endParaRPr lang="es-ES" sz="1400" b="1" dirty="0">
              <a:solidFill>
                <a:srgbClr val="22228B"/>
              </a:solidFill>
              <a:latin typeface="Arial" panose="020B0604020202020204" pitchFamily="34" charset="0"/>
            </a:endParaRPr>
          </a:p>
          <a:p>
            <a:endParaRPr lang="es-ES" sz="1400" dirty="0">
              <a:solidFill>
                <a:srgbClr val="22228B"/>
              </a:solidFill>
              <a:latin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BDB237-FBDE-4693-8B54-D9DA5A0FF82C}"/>
              </a:ext>
            </a:extLst>
          </p:cNvPr>
          <p:cNvSpPr txBox="1"/>
          <p:nvPr/>
        </p:nvSpPr>
        <p:spPr>
          <a:xfrm>
            <a:off x="2012026" y="1268761"/>
            <a:ext cx="2415638" cy="307777"/>
          </a:xfrm>
          <a:prstGeom prst="rect">
            <a:avLst/>
          </a:prstGeom>
          <a:solidFill>
            <a:srgbClr val="22228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</a:rPr>
              <a:t>Características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E04B3EE-00A3-4698-8985-396C21AD3C25}"/>
              </a:ext>
            </a:extLst>
          </p:cNvPr>
          <p:cNvSpPr txBox="1"/>
          <p:nvPr/>
        </p:nvSpPr>
        <p:spPr>
          <a:xfrm>
            <a:off x="5879976" y="1276780"/>
            <a:ext cx="2877182" cy="307777"/>
          </a:xfrm>
          <a:prstGeom prst="rect">
            <a:avLst/>
          </a:prstGeom>
          <a:solidFill>
            <a:srgbClr val="22228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</a:rPr>
              <a:t>¿Por qué elegir éste referencial?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418A6DB-1408-45EA-BD1C-2063F529D6BB}"/>
              </a:ext>
            </a:extLst>
          </p:cNvPr>
          <p:cNvSpPr txBox="1"/>
          <p:nvPr/>
        </p:nvSpPr>
        <p:spPr>
          <a:xfrm>
            <a:off x="2006292" y="5225391"/>
            <a:ext cx="2415638" cy="307777"/>
          </a:xfrm>
          <a:prstGeom prst="rect">
            <a:avLst/>
          </a:prstGeom>
          <a:solidFill>
            <a:srgbClr val="22228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</a:rPr>
              <a:t>Ámbito de aplicación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0A7B1547-211D-4CCD-B284-D8770A905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52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dirty="0"/>
              <a:t>GRI Global Reporting Iniciative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793F43C-D156-4E0E-8284-8E56892C3B22}"/>
              </a:ext>
            </a:extLst>
          </p:cNvPr>
          <p:cNvSpPr/>
          <p:nvPr/>
        </p:nvSpPr>
        <p:spPr bwMode="auto">
          <a:xfrm>
            <a:off x="1919536" y="6080194"/>
            <a:ext cx="8493176" cy="5493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BFDE5DF-9A59-4A63-9563-5121C1834497}"/>
              </a:ext>
            </a:extLst>
          </p:cNvPr>
          <p:cNvSpPr txBox="1"/>
          <p:nvPr/>
        </p:nvSpPr>
        <p:spPr>
          <a:xfrm>
            <a:off x="1919536" y="6106321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729 empresas analizadas el 73% usa GRI con estándar de elaboración de memorias (PWC) y en España de las empresas cotizadas que sigue un marco externo el 66% usa GRI.</a:t>
            </a:r>
          </a:p>
        </p:txBody>
      </p:sp>
      <p:pic>
        <p:nvPicPr>
          <p:cNvPr id="19" name="Imagen 18" descr="Logotipo&#10;&#10;Descripción generada automáticamente">
            <a:extLst>
              <a:ext uri="{FF2B5EF4-FFF2-40B4-BE49-F238E27FC236}">
                <a16:creationId xmlns:a16="http://schemas.microsoft.com/office/drawing/2014/main" id="{BE143BC1-9B17-4787-AE7E-75753CC65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48" y="118153"/>
            <a:ext cx="1157903" cy="6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1"/>
            </a:gs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6CBD55-16A8-45B9-A89C-C4867F71C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1" t="19759" r="16597" b="9719"/>
          <a:stretch/>
        </p:blipFill>
        <p:spPr>
          <a:xfrm>
            <a:off x="1674563" y="1630497"/>
            <a:ext cx="8673636" cy="505674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ECE3C9-B1EC-4F44-9EB2-6B57EB7FD8BF}"/>
              </a:ext>
            </a:extLst>
          </p:cNvPr>
          <p:cNvSpPr txBox="1"/>
          <p:nvPr/>
        </p:nvSpPr>
        <p:spPr>
          <a:xfrm>
            <a:off x="2850614" y="491724"/>
            <a:ext cx="609783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dirty="0"/>
              <a:t>GRI Global </a:t>
            </a:r>
            <a:r>
              <a:rPr lang="es-ES" sz="3200" dirty="0" err="1"/>
              <a:t>Reporting</a:t>
            </a:r>
            <a:r>
              <a:rPr lang="es-ES" sz="3200" dirty="0"/>
              <a:t> Iniciative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2400" dirty="0"/>
              <a:t>Indicadores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7A0B4D23-71AA-473C-A568-971993D3D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48" y="118153"/>
            <a:ext cx="1157903" cy="6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65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bg1"/>
            </a:gs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6678F32-1759-4900-B147-E964F2AAA4C7}"/>
              </a:ext>
            </a:extLst>
          </p:cNvPr>
          <p:cNvSpPr/>
          <p:nvPr/>
        </p:nvSpPr>
        <p:spPr bwMode="auto">
          <a:xfrm>
            <a:off x="1923304" y="1656564"/>
            <a:ext cx="5040991" cy="15555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FD56A43-C0FD-49CD-BB50-65D8254E43D6}"/>
              </a:ext>
            </a:extLst>
          </p:cNvPr>
          <p:cNvSpPr/>
          <p:nvPr/>
        </p:nvSpPr>
        <p:spPr bwMode="auto">
          <a:xfrm>
            <a:off x="1923304" y="3573016"/>
            <a:ext cx="5036792" cy="283792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6BC0036-2E33-48E6-90F8-7934FDA145C8}"/>
              </a:ext>
            </a:extLst>
          </p:cNvPr>
          <p:cNvSpPr/>
          <p:nvPr/>
        </p:nvSpPr>
        <p:spPr bwMode="auto">
          <a:xfrm>
            <a:off x="7176120" y="1658756"/>
            <a:ext cx="3240360" cy="47521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68AD103-CC88-4E7D-A6A8-7C3A317EC887}"/>
              </a:ext>
            </a:extLst>
          </p:cNvPr>
          <p:cNvSpPr txBox="1"/>
          <p:nvPr/>
        </p:nvSpPr>
        <p:spPr>
          <a:xfrm>
            <a:off x="1991544" y="1784899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Ley 11/2018 exige a determinadas organizaciones a reportar anualmente </a:t>
            </a:r>
            <a:r>
              <a:rPr lang="es-ES" sz="1400" b="1" dirty="0">
                <a:solidFill>
                  <a:srgbClr val="22228B"/>
                </a:solidFill>
                <a:latin typeface="Arial" panose="020B0604020202020204" pitchFamily="34" charset="0"/>
              </a:rPr>
              <a:t>información de los estados no financieros</a:t>
            </a: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, esto es, la información ambiental, social, relativas al personal, el respeto de los derechos humanos, la lucha contra la corrupción y el soborno e información sobre la propia sociedad.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1D83E2-F6B1-4701-A129-56D1BFD50D7D}"/>
              </a:ext>
            </a:extLst>
          </p:cNvPr>
          <p:cNvSpPr txBox="1"/>
          <p:nvPr/>
        </p:nvSpPr>
        <p:spPr>
          <a:xfrm>
            <a:off x="1929294" y="3789041"/>
            <a:ext cx="4886787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Es de aplicación a </a:t>
            </a:r>
            <a:r>
              <a:rPr lang="es-ES" sz="1400" b="1" dirty="0">
                <a:solidFill>
                  <a:srgbClr val="22228B"/>
                </a:solidFill>
                <a:latin typeface="Arial" panose="020B0604020202020204" pitchFamily="34" charset="0"/>
              </a:rPr>
              <a:t>sociedades de capital</a:t>
            </a: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 y </a:t>
            </a:r>
            <a:r>
              <a:rPr lang="es-ES" sz="1400" b="1" dirty="0">
                <a:solidFill>
                  <a:srgbClr val="22228B"/>
                </a:solidFill>
                <a:latin typeface="Arial" panose="020B0604020202020204" pitchFamily="34" charset="0"/>
              </a:rPr>
              <a:t>sociedades que formulen cuentas consolidadas</a:t>
            </a: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, de más de 250 empleados, que sean Entidades de Interés Público (EIP) o, durante dos ejercicios consecutivos cumplan dos de las siguientes circunstancias: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Disponer de un total de partidas en activo de superior a 20 millones de euros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Importe neto de la cifra anual de negocio superior a 40 millones de euros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6DD6139-620F-4C26-ADE6-ED3ED73B4619}"/>
              </a:ext>
            </a:extLst>
          </p:cNvPr>
          <p:cNvSpPr txBox="1"/>
          <p:nvPr/>
        </p:nvSpPr>
        <p:spPr>
          <a:xfrm>
            <a:off x="7176120" y="1875016"/>
            <a:ext cx="32403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Cumplimiento obligatorio para las organizaciones recogidas en el ámbito de aplicación </a:t>
            </a: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Aplicación voluntaria, en previsión de la ampliación del alcance de la Ley 11/2018. </a:t>
            </a: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1400" dirty="0">
              <a:solidFill>
                <a:srgbClr val="22228B"/>
              </a:solidFill>
              <a:latin typeface="Arial" panose="020B0604020202020204" pitchFamily="34" charset="0"/>
            </a:endParaRP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1400" dirty="0">
              <a:solidFill>
                <a:srgbClr val="22228B"/>
              </a:solidFill>
              <a:latin typeface="Arial" panose="020B0604020202020204" pitchFamily="34" charset="0"/>
            </a:endParaRP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1400" dirty="0">
              <a:solidFill>
                <a:srgbClr val="22228B"/>
              </a:solidFill>
              <a:latin typeface="Arial" panose="020B0604020202020204" pitchFamily="34" charset="0"/>
            </a:endParaRP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1400" dirty="0">
              <a:solidFill>
                <a:srgbClr val="22228B"/>
              </a:solidFill>
              <a:latin typeface="Arial" panose="020B0604020202020204" pitchFamily="34" charset="0"/>
            </a:endParaRP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1400" dirty="0">
              <a:solidFill>
                <a:srgbClr val="22228B"/>
              </a:solidFill>
              <a:latin typeface="Arial" panose="020B0604020202020204" pitchFamily="34" charset="0"/>
            </a:endParaRP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1400" dirty="0">
              <a:solidFill>
                <a:srgbClr val="22228B"/>
              </a:solidFill>
              <a:latin typeface="Arial" panose="020B0604020202020204" pitchFamily="34" charset="0"/>
            </a:endParaRP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1400" dirty="0">
              <a:solidFill>
                <a:srgbClr val="22228B"/>
              </a:solidFill>
              <a:latin typeface="Arial" panose="020B0604020202020204" pitchFamily="34" charset="0"/>
            </a:endParaRP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1400" dirty="0">
              <a:solidFill>
                <a:srgbClr val="22228B"/>
              </a:solidFill>
              <a:latin typeface="Arial" panose="020B0604020202020204" pitchFamily="34" charset="0"/>
            </a:endParaRP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1400" dirty="0">
              <a:solidFill>
                <a:srgbClr val="22228B"/>
              </a:solidFill>
              <a:latin typeface="Arial" panose="020B0604020202020204" pitchFamily="34" charset="0"/>
            </a:endParaRPr>
          </a:p>
          <a:p>
            <a:endParaRPr lang="es-ES" sz="1400" dirty="0">
              <a:solidFill>
                <a:srgbClr val="22228B"/>
              </a:solidFill>
              <a:latin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BDB237-FBDE-4693-8B54-D9DA5A0FF82C}"/>
              </a:ext>
            </a:extLst>
          </p:cNvPr>
          <p:cNvSpPr txBox="1"/>
          <p:nvPr/>
        </p:nvSpPr>
        <p:spPr>
          <a:xfrm>
            <a:off x="2012026" y="1484785"/>
            <a:ext cx="2415638" cy="307777"/>
          </a:xfrm>
          <a:prstGeom prst="rect">
            <a:avLst/>
          </a:prstGeom>
          <a:solidFill>
            <a:srgbClr val="22228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</a:rPr>
              <a:t>Características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E04B3EE-00A3-4698-8985-396C21AD3C25}"/>
              </a:ext>
            </a:extLst>
          </p:cNvPr>
          <p:cNvSpPr txBox="1"/>
          <p:nvPr/>
        </p:nvSpPr>
        <p:spPr>
          <a:xfrm>
            <a:off x="7248128" y="1492804"/>
            <a:ext cx="2661158" cy="307777"/>
          </a:xfrm>
          <a:prstGeom prst="rect">
            <a:avLst/>
          </a:prstGeom>
          <a:solidFill>
            <a:srgbClr val="22228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</a:rPr>
              <a:t>¿Por qué elegir ésta?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418A6DB-1408-45EA-BD1C-2063F529D6BB}"/>
              </a:ext>
            </a:extLst>
          </p:cNvPr>
          <p:cNvSpPr txBox="1"/>
          <p:nvPr/>
        </p:nvSpPr>
        <p:spPr>
          <a:xfrm>
            <a:off x="2006292" y="3376373"/>
            <a:ext cx="2415638" cy="307777"/>
          </a:xfrm>
          <a:prstGeom prst="rect">
            <a:avLst/>
          </a:prstGeom>
          <a:solidFill>
            <a:srgbClr val="22228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</a:rPr>
              <a:t>Ámbito de aplicación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8E3DEECE-4226-4C2B-AF58-E9B818F36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494" y="33476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dirty="0"/>
              <a:t>Ley </a:t>
            </a:r>
            <a:r>
              <a:rPr lang="es-ES" altLang="es-ES" sz="3200" dirty="0"/>
              <a:t>11/2018 - Información no financiera y diversidad</a:t>
            </a:r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F90ED2D8-80F8-4326-83A7-FC268AFDE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48" y="118153"/>
            <a:ext cx="1157903" cy="6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>
            <a:extLst>
              <a:ext uri="{FF2B5EF4-FFF2-40B4-BE49-F238E27FC236}">
                <a16:creationId xmlns:a16="http://schemas.microsoft.com/office/drawing/2014/main" id="{1D0762D7-C714-471A-A778-83C801740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104" y="1280898"/>
            <a:ext cx="8493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Hoja de ruta ODSMETRIC para incorporar los ODS en la organización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AD4443-82AF-48DE-A83B-E9D195F6F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60" y="2070084"/>
            <a:ext cx="7639267" cy="3888432"/>
          </a:xfrm>
          <a:prstGeom prst="rect">
            <a:avLst/>
          </a:prstGeom>
        </p:spPr>
      </p:pic>
      <p:sp>
        <p:nvSpPr>
          <p:cNvPr id="4" name="Text Box 18">
            <a:extLst>
              <a:ext uri="{FF2B5EF4-FFF2-40B4-BE49-F238E27FC236}">
                <a16:creationId xmlns:a16="http://schemas.microsoft.com/office/drawing/2014/main" id="{725F8D28-F6C9-4036-BC49-062EA1CAC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" y="424952"/>
            <a:ext cx="1198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dirty="0"/>
              <a:t>ODS Objetivos de Desarrollo Sostenible</a:t>
            </a: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748DBC49-35CA-4B59-AA51-16DAE613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48" y="118153"/>
            <a:ext cx="1157903" cy="6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43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6678F32-1759-4900-B147-E964F2AAA4C7}"/>
              </a:ext>
            </a:extLst>
          </p:cNvPr>
          <p:cNvSpPr/>
          <p:nvPr/>
        </p:nvSpPr>
        <p:spPr bwMode="auto">
          <a:xfrm>
            <a:off x="1923304" y="1800580"/>
            <a:ext cx="4748760" cy="20162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 New Roman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FD56A43-C0FD-49CD-BB50-65D8254E43D6}"/>
              </a:ext>
            </a:extLst>
          </p:cNvPr>
          <p:cNvSpPr/>
          <p:nvPr/>
        </p:nvSpPr>
        <p:spPr bwMode="auto">
          <a:xfrm>
            <a:off x="1923304" y="4085456"/>
            <a:ext cx="4748760" cy="20162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6BC0036-2E33-48E6-90F8-7934FDA145C8}"/>
              </a:ext>
            </a:extLst>
          </p:cNvPr>
          <p:cNvSpPr/>
          <p:nvPr/>
        </p:nvSpPr>
        <p:spPr bwMode="auto">
          <a:xfrm>
            <a:off x="6812312" y="1775847"/>
            <a:ext cx="3600400" cy="42989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68AD103-CC88-4E7D-A6A8-7C3A317EC887}"/>
              </a:ext>
            </a:extLst>
          </p:cNvPr>
          <p:cNvSpPr txBox="1"/>
          <p:nvPr/>
        </p:nvSpPr>
        <p:spPr>
          <a:xfrm>
            <a:off x="1991544" y="1928914"/>
            <a:ext cx="4680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Agenda 2030, aprobada en 2015 recoge los 17 Objetivos de Desarrollo Sostenible necesarios para hacer frente a los retos globales a los que nos enfrentamos. </a:t>
            </a:r>
          </a:p>
          <a:p>
            <a:pPr algn="just"/>
            <a:endParaRPr lang="es-ES" sz="1400" dirty="0">
              <a:solidFill>
                <a:srgbClr val="22228B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Los ODS deben servir de </a:t>
            </a:r>
            <a:r>
              <a:rPr lang="es-ES" sz="1400" b="1" dirty="0">
                <a:solidFill>
                  <a:srgbClr val="22228B"/>
                </a:solidFill>
                <a:latin typeface="Arial" panose="020B0604020202020204" pitchFamily="34" charset="0"/>
              </a:rPr>
              <a:t>hoja de ruta </a:t>
            </a: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para desarrollar de forma estructurada la Responsabilidad Social en las organizaciones.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1D83E2-F6B1-4701-A129-56D1BFD50D7D}"/>
              </a:ext>
            </a:extLst>
          </p:cNvPr>
          <p:cNvSpPr txBox="1"/>
          <p:nvPr/>
        </p:nvSpPr>
        <p:spPr>
          <a:xfrm>
            <a:off x="1919536" y="4205406"/>
            <a:ext cx="47487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Los ODS son de aplicación para cualquier tipo de organización independientemente de tipo de sector, tamaño, tipo de actividad, etc. </a:t>
            </a:r>
          </a:p>
          <a:p>
            <a:pPr algn="just"/>
            <a:endParaRPr lang="es-ES" sz="1400" dirty="0">
              <a:solidFill>
                <a:srgbClr val="22228B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Desde Naciones Unidas promueven que las empresas son un </a:t>
            </a:r>
            <a:r>
              <a:rPr lang="es-ES" sz="1400" b="1" dirty="0">
                <a:solidFill>
                  <a:srgbClr val="22228B"/>
                </a:solidFill>
                <a:latin typeface="Arial" panose="020B0604020202020204" pitchFamily="34" charset="0"/>
              </a:rPr>
              <a:t>actor clave </a:t>
            </a: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para alcanzar los ODS en el período establecido.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6DD6139-620F-4C26-ADE6-ED3ED73B4619}"/>
              </a:ext>
            </a:extLst>
          </p:cNvPr>
          <p:cNvSpPr txBox="1"/>
          <p:nvPr/>
        </p:nvSpPr>
        <p:spPr>
          <a:xfrm>
            <a:off x="6816080" y="2009128"/>
            <a:ext cx="37368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No es en sí mismo un estándar de reporte, pero permite “comunicar” el compromiso.</a:t>
            </a: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Permite mejorar y enriquecer la estrategia de la organización dando respuesta a los nuevos desafíos. </a:t>
            </a: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Incorpora de forma estructura la Responsabilidad Social en las organizaciones.</a:t>
            </a: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Permite minimizar y gestionar los riesgos.</a:t>
            </a: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Identifica nuevas oportunidades de negocio</a:t>
            </a: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22228B"/>
                </a:solidFill>
                <a:latin typeface="Arial" panose="020B0604020202020204" pitchFamily="34" charset="0"/>
              </a:rPr>
              <a:t>Refuerza el compromiso ético y de responsabilidad ante la sociedad. </a:t>
            </a:r>
          </a:p>
          <a:p>
            <a:pPr marL="176213" indent="-17621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1400" dirty="0">
              <a:solidFill>
                <a:srgbClr val="22228B"/>
              </a:solidFill>
              <a:latin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BDB237-FBDE-4693-8B54-D9DA5A0FF82C}"/>
              </a:ext>
            </a:extLst>
          </p:cNvPr>
          <p:cNvSpPr txBox="1"/>
          <p:nvPr/>
        </p:nvSpPr>
        <p:spPr>
          <a:xfrm>
            <a:off x="2012026" y="1628801"/>
            <a:ext cx="2415638" cy="307777"/>
          </a:xfrm>
          <a:prstGeom prst="rect">
            <a:avLst/>
          </a:prstGeom>
          <a:solidFill>
            <a:srgbClr val="22228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</a:rPr>
              <a:t>Características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E04B3EE-00A3-4698-8985-396C21AD3C25}"/>
              </a:ext>
            </a:extLst>
          </p:cNvPr>
          <p:cNvSpPr txBox="1"/>
          <p:nvPr/>
        </p:nvSpPr>
        <p:spPr>
          <a:xfrm>
            <a:off x="6891226" y="1636820"/>
            <a:ext cx="2661158" cy="307777"/>
          </a:xfrm>
          <a:prstGeom prst="rect">
            <a:avLst/>
          </a:prstGeom>
          <a:solidFill>
            <a:srgbClr val="22228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</a:rPr>
              <a:t>¿Por qué elegir ésta?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418A6DB-1408-45EA-BD1C-2063F529D6BB}"/>
              </a:ext>
            </a:extLst>
          </p:cNvPr>
          <p:cNvSpPr txBox="1"/>
          <p:nvPr/>
        </p:nvSpPr>
        <p:spPr>
          <a:xfrm>
            <a:off x="2006292" y="3888813"/>
            <a:ext cx="2415638" cy="307777"/>
          </a:xfrm>
          <a:prstGeom prst="rect">
            <a:avLst/>
          </a:prstGeom>
          <a:solidFill>
            <a:srgbClr val="22228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</a:rPr>
              <a:t>Ámbito de aplicación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B0F7CBFA-19B9-4DCF-9A70-FB2984FDE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557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dirty="0"/>
              <a:t>ODS Objetivos de Desarrollo Sostenible</a:t>
            </a:r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4A19D1E2-6E19-4B09-A3D9-D8ED7FD76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48" y="118153"/>
            <a:ext cx="1157903" cy="6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33CDC4-209D-4B4E-BF05-5EF7AE31D93B}"/>
              </a:ext>
            </a:extLst>
          </p:cNvPr>
          <p:cNvSpPr txBox="1"/>
          <p:nvPr/>
        </p:nvSpPr>
        <p:spPr>
          <a:xfrm>
            <a:off x="4629305" y="319489"/>
            <a:ext cx="6694454" cy="633469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SOSTENIBILIDAD</a:t>
            </a: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CONTEXTO. CUMPLIMIENTO NORMATIVO</a:t>
            </a: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DIAGNÓSTICO Y ANÁLISIS DE MATERIALIDAD</a:t>
            </a: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DIRECTOR DE SOSTENIBILIDAD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CONCLUSIONES</a:t>
            </a:r>
          </a:p>
        </p:txBody>
      </p:sp>
      <p:pic>
        <p:nvPicPr>
          <p:cNvPr id="10" name="Imagen 9">
            <a:hlinkClick r:id="rId3"/>
            <a:extLst>
              <a:ext uri="{FF2B5EF4-FFF2-40B4-BE49-F238E27FC236}">
                <a16:creationId xmlns:a16="http://schemas.microsoft.com/office/drawing/2014/main" id="{2ACC8ADB-6987-402C-AF6D-0E7025B2F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579" y="203812"/>
            <a:ext cx="1169512" cy="69957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C09E43A-713A-4ED2-9A35-83E332F87838}"/>
              </a:ext>
            </a:extLst>
          </p:cNvPr>
          <p:cNvSpPr/>
          <p:nvPr/>
        </p:nvSpPr>
        <p:spPr>
          <a:xfrm>
            <a:off x="4905054" y="4565336"/>
            <a:ext cx="5409282" cy="3525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prstClr val="white"/>
                </a:solidFill>
                <a:latin typeface="Calibri" panose="020F0502020204030204"/>
              </a:rPr>
              <a:t>COMUNICACIÓN Y TRANSPARENCIA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30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9527" y="286258"/>
            <a:ext cx="776486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Comunicación y transparencia</a:t>
            </a:r>
            <a:endParaRPr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625" y="344550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1227" y="2308860"/>
            <a:ext cx="5196840" cy="2719334"/>
          </a:xfrm>
          <a:prstGeom prst="rect">
            <a:avLst/>
          </a:prstGeom>
          <a:ln w="9525">
            <a:solidFill>
              <a:schemeClr val="tx2">
                <a:lumMod val="50000"/>
              </a:schemeClr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73050" marR="0" lvl="0" indent="-182245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003D77"/>
              </a:buClr>
              <a:buSzTx/>
              <a:buFontTx/>
              <a:buChar char="•"/>
              <a:tabLst>
                <a:tab pos="273050" algn="l"/>
                <a:tab pos="273685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Definir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el nivel de acceso a contenidos por grupo de</a:t>
            </a:r>
            <a:r>
              <a:rPr kumimoji="0" sz="1400" b="0" i="0" u="none" strike="noStrike" kern="1200" cap="none" spc="-1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interés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3050" marR="300355" lvl="0" indent="-18161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003D77"/>
              </a:buClr>
              <a:buSzTx/>
              <a:buFontTx/>
              <a:buChar char="•"/>
              <a:tabLst>
                <a:tab pos="273050" algn="l"/>
                <a:tab pos="27368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Campañas informativas segmentadas para los principales grupos de  </a:t>
            </a:r>
            <a:r>
              <a:rPr kumimoji="0" sz="1400" b="0" i="0" u="none" strike="noStrike" kern="1200" cap="none" spc="-5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interés</a:t>
            </a:r>
            <a:r>
              <a:rPr lang="es-ES" sz="1400" dirty="0">
                <a:latin typeface="Arial"/>
                <a:cs typeface="Arial"/>
              </a:rPr>
              <a:t>: </a:t>
            </a:r>
            <a:r>
              <a:rPr kumimoji="0" sz="1400" b="0" i="0" u="none" strike="noStrike" kern="1200" cap="none" spc="-5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Objetivos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clave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y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ambición de la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compañía</a:t>
            </a:r>
            <a:endParaRPr kumimoji="0" lang="es-ES" sz="1400" b="0" i="0" u="none" strike="noStrike" kern="1200" cap="none" spc="-5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6375" indent="-171450">
              <a:spcBef>
                <a:spcPts val="285"/>
              </a:spcBef>
              <a:buFont typeface="Arial" panose="020B0604020202020204" pitchFamily="34" charset="0"/>
              <a:buChar char="•"/>
              <a:tabLst>
                <a:tab pos="673100" algn="l"/>
              </a:tabLst>
              <a:defRPr/>
            </a:pPr>
            <a:r>
              <a:rPr lang="es-ES" sz="1400" spc="-5" noProof="0" dirty="0">
                <a:latin typeface="Arial"/>
                <a:cs typeface="Arial"/>
              </a:rPr>
              <a:t>Co</a:t>
            </a:r>
            <a:r>
              <a:rPr lang="es-ES" sz="1400" spc="-5" dirty="0" err="1">
                <a:latin typeface="Arial"/>
                <a:cs typeface="Arial"/>
              </a:rPr>
              <a:t>ntenidos</a:t>
            </a:r>
            <a:r>
              <a:rPr lang="es-ES" sz="1400" spc="-5" dirty="0">
                <a:latin typeface="Arial"/>
                <a:cs typeface="Arial"/>
              </a:rPr>
              <a:t> página web</a:t>
            </a:r>
          </a:p>
          <a:p>
            <a:pPr marL="206375" indent="-171450">
              <a:spcBef>
                <a:spcPts val="285"/>
              </a:spcBef>
              <a:buFont typeface="Arial" panose="020B0604020202020204" pitchFamily="34" charset="0"/>
              <a:buChar char="•"/>
              <a:tabLst>
                <a:tab pos="673100" algn="l"/>
              </a:tabLst>
              <a:defRPr/>
            </a:pPr>
            <a:r>
              <a:rPr kumimoji="0" lang="es-ES" sz="1400" b="0" i="0" u="none" strike="noStrike" kern="1200" cap="none" spc="-5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Participaci</a:t>
            </a:r>
            <a:r>
              <a:rPr lang="es-ES" sz="1400" spc="-5" dirty="0" err="1">
                <a:latin typeface="Arial"/>
                <a:cs typeface="Arial"/>
              </a:rPr>
              <a:t>ón</a:t>
            </a:r>
            <a:r>
              <a:rPr lang="es-ES" sz="1400" spc="-5" dirty="0">
                <a:latin typeface="Arial"/>
                <a:cs typeface="Arial"/>
              </a:rPr>
              <a:t> en eventos</a:t>
            </a:r>
          </a:p>
          <a:p>
            <a:pPr marL="206375" indent="-171450">
              <a:spcBef>
                <a:spcPts val="285"/>
              </a:spcBef>
              <a:buFont typeface="Arial" panose="020B0604020202020204" pitchFamily="34" charset="0"/>
              <a:buChar char="•"/>
              <a:tabLst>
                <a:tab pos="673100" algn="l"/>
              </a:tabLst>
              <a:defRPr/>
            </a:pPr>
            <a:r>
              <a:rPr kumimoji="0" lang="es-ES" sz="1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Comunicación interna: intranet y plan de formación</a:t>
            </a:r>
          </a:p>
          <a:p>
            <a:pPr marL="206375" indent="-171450">
              <a:spcBef>
                <a:spcPts val="285"/>
              </a:spcBef>
              <a:buFont typeface="Arial" panose="020B0604020202020204" pitchFamily="34" charset="0"/>
              <a:buChar char="•"/>
              <a:tabLst>
                <a:tab pos="673100" algn="l"/>
              </a:tabLst>
              <a:defRPr/>
            </a:pPr>
            <a:endParaRPr lang="es-ES" sz="1400" spc="-5" dirty="0">
              <a:latin typeface="Arial"/>
              <a:cs typeface="Arial"/>
            </a:endParaRPr>
          </a:p>
          <a:p>
            <a:pPr marL="206375" indent="-171450">
              <a:spcBef>
                <a:spcPts val="285"/>
              </a:spcBef>
              <a:buFont typeface="Arial" panose="020B0604020202020204" pitchFamily="34" charset="0"/>
              <a:buChar char="•"/>
              <a:tabLst>
                <a:tab pos="673100" algn="l"/>
              </a:tabLst>
              <a:defRPr/>
            </a:pPr>
            <a:endParaRPr kumimoji="0" lang="es-ES" sz="1400" b="0" i="0" u="none" strike="noStrike" kern="1200" cap="none" spc="-5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6375" indent="-171450">
              <a:spcBef>
                <a:spcPts val="285"/>
              </a:spcBef>
              <a:buFont typeface="Arial" panose="020B0604020202020204" pitchFamily="34" charset="0"/>
              <a:buChar char="•"/>
              <a:tabLst>
                <a:tab pos="673100" algn="l"/>
              </a:tabLst>
              <a:defRPr/>
            </a:pPr>
            <a:endParaRPr kumimoji="0" lang="es-ES" sz="1400" b="0" i="0" u="none" strike="noStrike" kern="1200" cap="none" spc="-5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72465" marR="0" lvl="1" indent="-18034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673100" algn="l"/>
              </a:tabLst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1227" y="1882139"/>
            <a:ext cx="5196840" cy="450123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62230" rIns="0" bIns="0" rtlCol="0">
            <a:spAutoFit/>
          </a:bodyPr>
          <a:lstStyle>
            <a:defPPr>
              <a:defRPr lang="es-ES"/>
            </a:defPPr>
            <a:lvl1pPr marL="635" marR="0" lvl="0" indent="0" algn="ctr" fontAlgn="auto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-5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r>
              <a:rPr lang="es-ES" dirty="0"/>
              <a:t>Lanzamiento del </a:t>
            </a:r>
            <a:r>
              <a:rPr dirty="0"/>
              <a:t>Plan </a:t>
            </a:r>
            <a:r>
              <a:rPr lang="es-ES" dirty="0"/>
              <a:t>Director </a:t>
            </a:r>
            <a:r>
              <a:rPr dirty="0"/>
              <a:t>de </a:t>
            </a:r>
            <a:r>
              <a:rPr dirty="0" err="1"/>
              <a:t>sostenibilidad</a:t>
            </a:r>
            <a:endParaRPr lang="es-ES" dirty="0"/>
          </a:p>
          <a:p>
            <a:endParaRPr sz="200" dirty="0"/>
          </a:p>
        </p:txBody>
      </p:sp>
      <p:sp>
        <p:nvSpPr>
          <p:cNvPr id="8" name="object 8"/>
          <p:cNvSpPr txBox="1"/>
          <p:nvPr/>
        </p:nvSpPr>
        <p:spPr>
          <a:xfrm>
            <a:off x="6300215" y="2308860"/>
            <a:ext cx="5196840" cy="2503891"/>
          </a:xfrm>
          <a:prstGeom prst="rect">
            <a:avLst/>
          </a:prstGeom>
          <a:ln w="9525">
            <a:solidFill>
              <a:schemeClr val="tx2">
                <a:lumMod val="50000"/>
              </a:schemeClr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73685" marR="0" lvl="0" indent="-181610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003D77"/>
              </a:buClr>
              <a:buSzTx/>
              <a:buFontTx/>
              <a:buChar char="•"/>
              <a:tabLst>
                <a:tab pos="273050" algn="l"/>
                <a:tab pos="273685" algn="l"/>
              </a:tabLst>
              <a:defRPr/>
            </a:pPr>
            <a:r>
              <a:rPr lang="es-ES" sz="1400" dirty="0">
                <a:latin typeface="Arial"/>
                <a:cs typeface="Arial"/>
              </a:rPr>
              <a:t>Campañas informativas para los principales grupos de interés: seguimiento periódico del nivel de cumplimiento:</a:t>
            </a:r>
          </a:p>
          <a:p>
            <a:pPr marL="730885" lvl="1" indent="-181610">
              <a:spcBef>
                <a:spcPts val="325"/>
              </a:spcBef>
              <a:buClr>
                <a:srgbClr val="003D77"/>
              </a:buClr>
              <a:buFontTx/>
              <a:buChar char="•"/>
              <a:tabLst>
                <a:tab pos="273050" algn="l"/>
                <a:tab pos="273685" algn="l"/>
              </a:tabLst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lang="es-ES" sz="1400" dirty="0" err="1">
                <a:latin typeface="Arial"/>
                <a:cs typeface="Arial"/>
              </a:rPr>
              <a:t>tranet</a:t>
            </a:r>
            <a:endParaRPr lang="es-ES" sz="1400" dirty="0">
              <a:latin typeface="Arial"/>
              <a:cs typeface="Arial"/>
            </a:endParaRPr>
          </a:p>
          <a:p>
            <a:pPr marL="730885" lvl="1" indent="-181610">
              <a:spcBef>
                <a:spcPts val="325"/>
              </a:spcBef>
              <a:buClr>
                <a:srgbClr val="003D77"/>
              </a:buClr>
              <a:buFontTx/>
              <a:buChar char="•"/>
              <a:tabLst>
                <a:tab pos="273050" algn="l"/>
                <a:tab pos="273685" algn="l"/>
              </a:tabLst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Campañas </a:t>
            </a:r>
            <a:r>
              <a:rPr lang="es-ES" sz="1400" dirty="0">
                <a:latin typeface="Arial"/>
                <a:cs typeface="Arial"/>
              </a:rPr>
              <a:t>de promoción.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3685" marR="0" lvl="0" indent="-18161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003D77"/>
              </a:buClr>
              <a:buSzTx/>
              <a:buFontTx/>
              <a:buChar char="•"/>
              <a:tabLst>
                <a:tab pos="273050" algn="l"/>
                <a:tab pos="273685" algn="l"/>
              </a:tabLst>
              <a:defRPr/>
            </a:pPr>
            <a:r>
              <a:rPr lang="es-ES" sz="1400" spc="-5" dirty="0">
                <a:latin typeface="Arial"/>
                <a:cs typeface="Arial"/>
              </a:rPr>
              <a:t>Informes anuales: definir el nivel de transparencia y contenidos</a:t>
            </a:r>
          </a:p>
          <a:p>
            <a:pPr marL="730885" lvl="1" indent="-181610">
              <a:spcBef>
                <a:spcPts val="290"/>
              </a:spcBef>
              <a:buClr>
                <a:srgbClr val="003D77"/>
              </a:buClr>
              <a:buFontTx/>
              <a:buChar char="•"/>
              <a:tabLst>
                <a:tab pos="273050" algn="l"/>
                <a:tab pos="273685" algn="l"/>
              </a:tabLst>
              <a:defRPr/>
            </a:pPr>
            <a:r>
              <a:rPr kumimoji="0" lang="es-ES" sz="1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EINF</a:t>
            </a:r>
          </a:p>
          <a:p>
            <a:pPr marL="730885" lvl="1" indent="-181610">
              <a:spcBef>
                <a:spcPts val="290"/>
              </a:spcBef>
              <a:buClr>
                <a:srgbClr val="003D77"/>
              </a:buClr>
              <a:buFontTx/>
              <a:buChar char="•"/>
              <a:tabLst>
                <a:tab pos="273050" algn="l"/>
                <a:tab pos="273685" algn="l"/>
              </a:tabLst>
              <a:defRPr/>
            </a:pPr>
            <a:r>
              <a:rPr lang="es-ES" sz="1400" spc="-5" dirty="0">
                <a:latin typeface="Arial"/>
                <a:cs typeface="Arial"/>
              </a:rPr>
              <a:t>Informe de Progreso Pacto Mundial</a:t>
            </a:r>
          </a:p>
          <a:p>
            <a:pPr marL="730885" lvl="1" indent="-181610">
              <a:spcBef>
                <a:spcPts val="290"/>
              </a:spcBef>
              <a:buClr>
                <a:srgbClr val="003D77"/>
              </a:buClr>
              <a:buFontTx/>
              <a:buChar char="•"/>
              <a:tabLst>
                <a:tab pos="273050" algn="l"/>
                <a:tab pos="273685" algn="l"/>
              </a:tabLst>
              <a:defRPr/>
            </a:pPr>
            <a:r>
              <a:rPr lang="es-ES" sz="1400" spc="-5" dirty="0">
                <a:latin typeface="Arial"/>
                <a:cs typeface="Arial"/>
              </a:rPr>
              <a:t>ODS</a:t>
            </a:r>
          </a:p>
          <a:p>
            <a:pPr marL="730885" lvl="1" indent="-181610">
              <a:spcBef>
                <a:spcPts val="290"/>
              </a:spcBef>
              <a:buClr>
                <a:srgbClr val="003D77"/>
              </a:buClr>
              <a:buFontTx/>
              <a:buChar char="•"/>
              <a:tabLst>
                <a:tab pos="273050" algn="l"/>
                <a:tab pos="273685" algn="l"/>
              </a:tabLst>
              <a:defRPr/>
            </a:pPr>
            <a:r>
              <a:rPr lang="es-ES" sz="1400" spc="-5" dirty="0">
                <a:latin typeface="Arial"/>
                <a:cs typeface="Arial"/>
              </a:rPr>
              <a:t>Memoria de Sostenibilidad</a:t>
            </a:r>
          </a:p>
          <a:p>
            <a:pPr marL="273685" indent="-181610">
              <a:spcBef>
                <a:spcPts val="290"/>
              </a:spcBef>
              <a:buClr>
                <a:srgbClr val="003D77"/>
              </a:buClr>
              <a:buFontTx/>
              <a:buChar char="•"/>
              <a:tabLst>
                <a:tab pos="273050" algn="l"/>
                <a:tab pos="273685" algn="l"/>
              </a:tabLst>
              <a:defRPr/>
            </a:pPr>
            <a:r>
              <a:rPr lang="es-ES" sz="1400" spc="-5" dirty="0">
                <a:latin typeface="Arial"/>
                <a:cs typeface="Arial"/>
              </a:rPr>
              <a:t>Publicación de informes anuales en la web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00215" y="1882139"/>
            <a:ext cx="5210558" cy="494366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60325" rIns="0" bIns="0" rtlCol="0">
            <a:spAutoFit/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Seguimiento y resultados</a:t>
            </a:r>
            <a:endParaRPr lang="es-E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00" b="0" i="0" u="none" strike="noStrike" kern="1200" cap="none" spc="-1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6" name="Imagen 15">
            <a:hlinkClick r:id="rId2"/>
            <a:extLst>
              <a:ext uri="{FF2B5EF4-FFF2-40B4-BE49-F238E27FC236}">
                <a16:creationId xmlns:a16="http://schemas.microsoft.com/office/drawing/2014/main" id="{BA2A68BD-5EA5-41ED-8944-22F92FFAF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299" y="61349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81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40D14F77-26D9-4199-A7F1-6BAD6B1871F8}"/>
              </a:ext>
            </a:extLst>
          </p:cNvPr>
          <p:cNvCxnSpPr>
            <a:cxnSpLocks/>
          </p:cNvCxnSpPr>
          <p:nvPr/>
        </p:nvCxnSpPr>
        <p:spPr bwMode="auto">
          <a:xfrm>
            <a:off x="2026380" y="3959478"/>
            <a:ext cx="6912768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22228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Diagrama de flujo: documento 7">
            <a:extLst>
              <a:ext uri="{FF2B5EF4-FFF2-40B4-BE49-F238E27FC236}">
                <a16:creationId xmlns:a16="http://schemas.microsoft.com/office/drawing/2014/main" id="{F37ACA34-D250-4D01-A068-65804BA15DA2}"/>
              </a:ext>
            </a:extLst>
          </p:cNvPr>
          <p:cNvSpPr/>
          <p:nvPr/>
        </p:nvSpPr>
        <p:spPr bwMode="auto">
          <a:xfrm>
            <a:off x="2026380" y="2519319"/>
            <a:ext cx="792088" cy="576064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2BD34DF-C7F5-4523-AC7C-B40A543C16C7}"/>
              </a:ext>
            </a:extLst>
          </p:cNvPr>
          <p:cNvCxnSpPr>
            <a:cxnSpLocks/>
          </p:cNvCxnSpPr>
          <p:nvPr/>
        </p:nvCxnSpPr>
        <p:spPr bwMode="auto">
          <a:xfrm>
            <a:off x="2026380" y="2951366"/>
            <a:ext cx="0" cy="1008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0348EA-5E29-4577-99FC-44FF49E39101}"/>
              </a:ext>
            </a:extLst>
          </p:cNvPr>
          <p:cNvSpPr txBox="1"/>
          <p:nvPr/>
        </p:nvSpPr>
        <p:spPr>
          <a:xfrm>
            <a:off x="2026381" y="2519318"/>
            <a:ext cx="792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</a:rPr>
              <a:t>Cierre del ejercicio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7E491D-7178-4A8E-AC8F-FC0DDCA8A0F3}"/>
              </a:ext>
            </a:extLst>
          </p:cNvPr>
          <p:cNvSpPr txBox="1"/>
          <p:nvPr/>
        </p:nvSpPr>
        <p:spPr>
          <a:xfrm>
            <a:off x="3034503" y="2519318"/>
            <a:ext cx="792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latin typeface="Arial" panose="020B0604020202020204" pitchFamily="34" charset="0"/>
              </a:rPr>
              <a:t>Cierre del ejercicio</a:t>
            </a:r>
          </a:p>
        </p:txBody>
      </p:sp>
      <p:sp>
        <p:nvSpPr>
          <p:cNvPr id="15" name="Diagrama de flujo: documento 14">
            <a:extLst>
              <a:ext uri="{FF2B5EF4-FFF2-40B4-BE49-F238E27FC236}">
                <a16:creationId xmlns:a16="http://schemas.microsoft.com/office/drawing/2014/main" id="{3732988D-406F-4DE7-A4B4-B7EA7E6B42C6}"/>
              </a:ext>
            </a:extLst>
          </p:cNvPr>
          <p:cNvSpPr/>
          <p:nvPr/>
        </p:nvSpPr>
        <p:spPr bwMode="auto">
          <a:xfrm>
            <a:off x="4367808" y="2519319"/>
            <a:ext cx="792088" cy="576064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22B1122-1178-4AA5-89C1-83055EE3F181}"/>
              </a:ext>
            </a:extLst>
          </p:cNvPr>
          <p:cNvCxnSpPr>
            <a:cxnSpLocks/>
          </p:cNvCxnSpPr>
          <p:nvPr/>
        </p:nvCxnSpPr>
        <p:spPr bwMode="auto">
          <a:xfrm>
            <a:off x="4367808" y="2951366"/>
            <a:ext cx="0" cy="1008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1D9CDF4-427E-4EBF-9661-8C73A71B3216}"/>
              </a:ext>
            </a:extLst>
          </p:cNvPr>
          <p:cNvSpPr txBox="1"/>
          <p:nvPr/>
        </p:nvSpPr>
        <p:spPr>
          <a:xfrm>
            <a:off x="4367809" y="2531513"/>
            <a:ext cx="792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</a:rPr>
              <a:t>EINF elaborado</a:t>
            </a:r>
          </a:p>
        </p:txBody>
      </p:sp>
      <p:sp>
        <p:nvSpPr>
          <p:cNvPr id="22" name="Diagrama de flujo: documento 21">
            <a:extLst>
              <a:ext uri="{FF2B5EF4-FFF2-40B4-BE49-F238E27FC236}">
                <a16:creationId xmlns:a16="http://schemas.microsoft.com/office/drawing/2014/main" id="{85275694-680C-42C5-9EB4-BA718A906461}"/>
              </a:ext>
            </a:extLst>
          </p:cNvPr>
          <p:cNvSpPr/>
          <p:nvPr/>
        </p:nvSpPr>
        <p:spPr bwMode="auto">
          <a:xfrm>
            <a:off x="8040218" y="2524543"/>
            <a:ext cx="1080118" cy="576064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7B281DC7-5BF0-4644-8ECC-88CE27B9F175}"/>
              </a:ext>
            </a:extLst>
          </p:cNvPr>
          <p:cNvCxnSpPr>
            <a:cxnSpLocks/>
          </p:cNvCxnSpPr>
          <p:nvPr/>
        </p:nvCxnSpPr>
        <p:spPr bwMode="auto">
          <a:xfrm>
            <a:off x="8040219" y="2956590"/>
            <a:ext cx="0" cy="1008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22228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E75EA5F-68D2-43EC-83FD-9C4A31EEAEA7}"/>
              </a:ext>
            </a:extLst>
          </p:cNvPr>
          <p:cNvSpPr txBox="1"/>
          <p:nvPr/>
        </p:nvSpPr>
        <p:spPr>
          <a:xfrm>
            <a:off x="1919537" y="4031486"/>
            <a:ext cx="792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</a:rPr>
              <a:t>Enero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354692C-1267-44A9-916F-6198D2C73D84}"/>
              </a:ext>
            </a:extLst>
          </p:cNvPr>
          <p:cNvSpPr txBox="1"/>
          <p:nvPr/>
        </p:nvSpPr>
        <p:spPr>
          <a:xfrm>
            <a:off x="2918940" y="4031486"/>
            <a:ext cx="792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</a:rPr>
              <a:t>Febrero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CA01CBD-27BD-4B65-B44A-5E9E24334A52}"/>
              </a:ext>
            </a:extLst>
          </p:cNvPr>
          <p:cNvSpPr txBox="1"/>
          <p:nvPr/>
        </p:nvSpPr>
        <p:spPr>
          <a:xfrm>
            <a:off x="3935770" y="4031486"/>
            <a:ext cx="792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</a:rPr>
              <a:t>Marzo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CBE9190-E6F1-42D3-BCF0-8BCD931E1124}"/>
              </a:ext>
            </a:extLst>
          </p:cNvPr>
          <p:cNvSpPr txBox="1"/>
          <p:nvPr/>
        </p:nvSpPr>
        <p:spPr>
          <a:xfrm>
            <a:off x="4950246" y="4031486"/>
            <a:ext cx="792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</a:rPr>
              <a:t>Abril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CDD7A77-D311-465C-A237-4B7BEBC7BCF4}"/>
              </a:ext>
            </a:extLst>
          </p:cNvPr>
          <p:cNvSpPr txBox="1"/>
          <p:nvPr/>
        </p:nvSpPr>
        <p:spPr>
          <a:xfrm>
            <a:off x="5958367" y="4031486"/>
            <a:ext cx="792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</a:rPr>
              <a:t>Mayo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C0883FC-4B38-4D53-A8F8-186B67ADEEFE}"/>
              </a:ext>
            </a:extLst>
          </p:cNvPr>
          <p:cNvSpPr txBox="1"/>
          <p:nvPr/>
        </p:nvSpPr>
        <p:spPr>
          <a:xfrm>
            <a:off x="6975188" y="4031486"/>
            <a:ext cx="792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</a:rPr>
              <a:t>Junio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7FBDBBB-05F9-4565-B980-2615FCDACCAB}"/>
              </a:ext>
            </a:extLst>
          </p:cNvPr>
          <p:cNvSpPr txBox="1"/>
          <p:nvPr/>
        </p:nvSpPr>
        <p:spPr>
          <a:xfrm>
            <a:off x="8040218" y="2531513"/>
            <a:ext cx="1080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</a:rPr>
              <a:t>EINF disponible web (5 años)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90BD475-57CC-404F-97D7-FB9EBC7F85F7}"/>
              </a:ext>
            </a:extLst>
          </p:cNvPr>
          <p:cNvSpPr txBox="1"/>
          <p:nvPr/>
        </p:nvSpPr>
        <p:spPr>
          <a:xfrm>
            <a:off x="2026380" y="3510013"/>
            <a:ext cx="20444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rgbClr val="22228B"/>
                </a:solidFill>
                <a:latin typeface="Arial" panose="020B0604020202020204" pitchFamily="34" charset="0"/>
              </a:rPr>
              <a:t>Elaboración de estados no financieros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251DB20-65C9-4769-95A0-77184CDAFE49}"/>
              </a:ext>
            </a:extLst>
          </p:cNvPr>
          <p:cNvSpPr txBox="1"/>
          <p:nvPr/>
        </p:nvSpPr>
        <p:spPr>
          <a:xfrm>
            <a:off x="4457636" y="3313724"/>
            <a:ext cx="1134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rgbClr val="22228B"/>
                </a:solidFill>
                <a:latin typeface="Arial" panose="020B0604020202020204" pitchFamily="34" charset="0"/>
              </a:rPr>
              <a:t>Verificación externa independiente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44BCCEB-C80F-4EAF-87C8-B863FA928D54}"/>
              </a:ext>
            </a:extLst>
          </p:cNvPr>
          <p:cNvSpPr txBox="1"/>
          <p:nvPr/>
        </p:nvSpPr>
        <p:spPr>
          <a:xfrm>
            <a:off x="5502123" y="2956591"/>
            <a:ext cx="14579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rgbClr val="22228B"/>
                </a:solidFill>
                <a:latin typeface="Arial" panose="020B0604020202020204" pitchFamily="34" charset="0"/>
              </a:rPr>
              <a:t>Aprobación EINF junto con las cuentas anuales Junta General Accionistas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1008473-13C5-4A20-B967-B3AE403FCC26}"/>
              </a:ext>
            </a:extLst>
          </p:cNvPr>
          <p:cNvSpPr txBox="1"/>
          <p:nvPr/>
        </p:nvSpPr>
        <p:spPr>
          <a:xfrm>
            <a:off x="6852084" y="3307757"/>
            <a:ext cx="12241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rgbClr val="22228B"/>
                </a:solidFill>
                <a:latin typeface="Arial" panose="020B0604020202020204" pitchFamily="34" charset="0"/>
              </a:rPr>
              <a:t>Entrega Registro Mercantil (1mes)</a:t>
            </a:r>
            <a:endParaRPr lang="es-ES" sz="800" dirty="0">
              <a:solidFill>
                <a:srgbClr val="22228B"/>
              </a:solidFill>
              <a:latin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78BE981-E688-4FC7-B9A7-95292C8BEA08}"/>
              </a:ext>
            </a:extLst>
          </p:cNvPr>
          <p:cNvSpPr txBox="1"/>
          <p:nvPr/>
        </p:nvSpPr>
        <p:spPr>
          <a:xfrm>
            <a:off x="8003054" y="4031486"/>
            <a:ext cx="792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</a:rPr>
              <a:t>Julio</a:t>
            </a:r>
          </a:p>
        </p:txBody>
      </p:sp>
      <p:sp>
        <p:nvSpPr>
          <p:cNvPr id="38" name="Text Box 18">
            <a:extLst>
              <a:ext uri="{FF2B5EF4-FFF2-40B4-BE49-F238E27FC236}">
                <a16:creationId xmlns:a16="http://schemas.microsoft.com/office/drawing/2014/main" id="{EC10040A-D73F-44D5-9963-3DF8E3C56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-15812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s-E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ES" sz="3200" dirty="0"/>
              <a:t>Ley </a:t>
            </a:r>
            <a:r>
              <a:rPr lang="es-ES" altLang="es-ES" sz="3200" dirty="0"/>
              <a:t>11/2018 - Información no financiera y diversidad</a:t>
            </a:r>
          </a:p>
          <a:p>
            <a:pPr algn="ctr">
              <a:spcBef>
                <a:spcPct val="50000"/>
              </a:spcBef>
              <a:defRPr/>
            </a:pPr>
            <a:endParaRPr lang="es-ES" sz="2400" b="1" dirty="0">
              <a:latin typeface="Arial" panose="020B0604020202020204" pitchFamily="34" charset="0"/>
            </a:endParaRPr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id="{AAD1EFC3-FA55-448A-8904-C0D418076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590" y="1269355"/>
            <a:ext cx="9680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2400" dirty="0"/>
              <a:t>Elaboración del informe del Estado de Información No Financiera (EINF)</a:t>
            </a:r>
          </a:p>
        </p:txBody>
      </p:sp>
      <p:pic>
        <p:nvPicPr>
          <p:cNvPr id="31" name="Imagen 30">
            <a:hlinkClick r:id="rId3"/>
            <a:extLst>
              <a:ext uri="{FF2B5EF4-FFF2-40B4-BE49-F238E27FC236}">
                <a16:creationId xmlns:a16="http://schemas.microsoft.com/office/drawing/2014/main" id="{C8988C79-1742-4717-8D07-4D48275C4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299" y="61349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D393B6E-95EC-4D10-951B-3F7317C28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807535"/>
            <a:ext cx="4283968" cy="472358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372FD1-16DC-48E6-BF52-EAB0CA3C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980" y="1810888"/>
            <a:ext cx="4500500" cy="4728952"/>
          </a:xfrm>
          <a:prstGeom prst="rect">
            <a:avLst/>
          </a:prstGeom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547211EA-A6EE-43EB-A5C9-9412AFF53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2012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dirty="0"/>
              <a:t>Ley </a:t>
            </a:r>
            <a:r>
              <a:rPr lang="es-ES" altLang="es-ES" sz="3200" dirty="0"/>
              <a:t>11/2018 - Información no financiera y diversidad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53A33365-4474-41E0-81D1-27D918334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304" y="1290246"/>
            <a:ext cx="8493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2000" dirty="0"/>
              <a:t>Contenidos del informe del Estado de Información No Financiera (EINF)</a:t>
            </a:r>
          </a:p>
        </p:txBody>
      </p:sp>
      <p:pic>
        <p:nvPicPr>
          <p:cNvPr id="9" name="Imagen 8">
            <a:hlinkClick r:id="rId4"/>
            <a:extLst>
              <a:ext uri="{FF2B5EF4-FFF2-40B4-BE49-F238E27FC236}">
                <a16:creationId xmlns:a16="http://schemas.microsoft.com/office/drawing/2014/main" id="{D6182F4E-1974-41EA-841A-D49AC5228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2299" y="61349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068FE-1401-4E2C-BBC9-B9477B956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579"/>
          </a:xfrm>
        </p:spPr>
        <p:txBody>
          <a:bodyPr>
            <a:noAutofit/>
          </a:bodyPr>
          <a:lstStyle/>
          <a:p>
            <a:r>
              <a:rPr lang="es-ES" sz="3200" dirty="0">
                <a:latin typeface="+mn-lt"/>
              </a:rPr>
              <a:t>Informe de Progreso o de compromiso.</a:t>
            </a:r>
            <a:br>
              <a:rPr lang="es-ES" sz="3200" dirty="0">
                <a:latin typeface="+mn-lt"/>
              </a:rPr>
            </a:br>
            <a:r>
              <a:rPr lang="es-ES" sz="3200" dirty="0">
                <a:latin typeface="+mn-lt"/>
              </a:rPr>
              <a:t> Pacto Mundial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135B011-BCFB-48D2-867A-1EA027DFA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773" t="31612" r="16722" b="6756"/>
          <a:stretch/>
        </p:blipFill>
        <p:spPr>
          <a:xfrm>
            <a:off x="1429455" y="1416481"/>
            <a:ext cx="10067600" cy="5170338"/>
          </a:xfrm>
          <a:ln>
            <a:noFill/>
          </a:ln>
        </p:spPr>
      </p:pic>
      <p:pic>
        <p:nvPicPr>
          <p:cNvPr id="6" name="Imagen 5">
            <a:hlinkClick r:id="rId4"/>
            <a:extLst>
              <a:ext uri="{FF2B5EF4-FFF2-40B4-BE49-F238E27FC236}">
                <a16:creationId xmlns:a16="http://schemas.microsoft.com/office/drawing/2014/main" id="{24638F13-0516-4188-91E2-2982BD237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2299" y="61349"/>
            <a:ext cx="1169512" cy="699571"/>
          </a:xfrm>
          <a:prstGeom prst="rect">
            <a:avLst/>
          </a:prstGeom>
        </p:spPr>
      </p:pic>
      <p:pic>
        <p:nvPicPr>
          <p:cNvPr id="1026" name="Picture 2" descr="Qué es el Pacto Mundial de las Naciones Unidas? - El Orden Mundial - EOM">
            <a:extLst>
              <a:ext uri="{FF2B5EF4-FFF2-40B4-BE49-F238E27FC236}">
                <a16:creationId xmlns:a16="http://schemas.microsoft.com/office/drawing/2014/main" id="{C18B8272-C551-4AA9-BBFD-6D935BFC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30" y="6132217"/>
            <a:ext cx="683143" cy="45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90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947B16-A040-4B04-BFFC-28876D24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 err="1">
                <a:latin typeface="+mn-lt"/>
                <a:ea typeface="+mj-ea"/>
                <a:cs typeface="+mj-cs"/>
              </a:rPr>
              <a:t>Pilares</a:t>
            </a:r>
            <a:r>
              <a:rPr lang="en-US" sz="3200" b="1" kern="1200" dirty="0">
                <a:latin typeface="+mn-lt"/>
                <a:ea typeface="+mj-ea"/>
                <a:cs typeface="+mj-cs"/>
              </a:rPr>
              <a:t> de la </a:t>
            </a:r>
            <a:r>
              <a:rPr lang="en-US" sz="3200" b="1" kern="1200" dirty="0" err="1">
                <a:latin typeface="+mn-lt"/>
                <a:ea typeface="+mj-ea"/>
                <a:cs typeface="+mj-cs"/>
              </a:rPr>
              <a:t>Sostenibilidad</a:t>
            </a:r>
            <a:endParaRPr lang="en-US" sz="3200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4109" name="Marcador de contenido 2">
            <a:extLst>
              <a:ext uri="{FF2B5EF4-FFF2-40B4-BE49-F238E27FC236}">
                <a16:creationId xmlns:a16="http://schemas.microsoft.com/office/drawing/2014/main" id="{330D2AD5-2C29-4CA1-8DC6-23E1B4EBF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834" y="1510301"/>
            <a:ext cx="5120561" cy="466666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>
              <a:spcAft>
                <a:spcPts val="800"/>
              </a:spcAft>
            </a:pPr>
            <a:endParaRPr lang="en-US" sz="1500" dirty="0">
              <a:effectLst/>
            </a:endParaRPr>
          </a:p>
          <a:p>
            <a:pPr marL="342900" lvl="0"/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</a:rPr>
              <a:t>Sostenibilidad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 social: </a:t>
            </a:r>
            <a:r>
              <a:rPr lang="en-US" sz="1700" dirty="0" err="1">
                <a:effectLst/>
              </a:rPr>
              <a:t>desarrollo</a:t>
            </a:r>
            <a:r>
              <a:rPr lang="en-US" sz="1700" dirty="0">
                <a:effectLst/>
              </a:rPr>
              <a:t> de las personas, </a:t>
            </a:r>
            <a:r>
              <a:rPr lang="en-US" sz="1700" dirty="0" err="1">
                <a:effectLst/>
              </a:rPr>
              <a:t>comunidades</a:t>
            </a:r>
            <a:r>
              <a:rPr lang="en-US" sz="1700" dirty="0">
                <a:effectLst/>
              </a:rPr>
              <a:t> y </a:t>
            </a:r>
            <a:r>
              <a:rPr lang="en-US" sz="1700" dirty="0" err="1">
                <a:effectLst/>
              </a:rPr>
              <a:t>culturas</a:t>
            </a:r>
            <a:r>
              <a:rPr lang="en-US" sz="1700" dirty="0">
                <a:effectLst/>
              </a:rPr>
              <a:t> para </a:t>
            </a:r>
            <a:r>
              <a:rPr lang="en-US" sz="1700" dirty="0" err="1">
                <a:effectLst/>
              </a:rPr>
              <a:t>conseguir</a:t>
            </a:r>
            <a:r>
              <a:rPr lang="en-US" sz="1700" dirty="0">
                <a:effectLst/>
              </a:rPr>
              <a:t> un </a:t>
            </a:r>
            <a:r>
              <a:rPr lang="en-US" sz="1700" dirty="0" err="1">
                <a:effectLst/>
              </a:rPr>
              <a:t>nivel</a:t>
            </a:r>
            <a:r>
              <a:rPr lang="en-US" sz="1700" dirty="0">
                <a:effectLst/>
              </a:rPr>
              <a:t> global de </a:t>
            </a:r>
            <a:r>
              <a:rPr lang="en-US" sz="1700" dirty="0" err="1">
                <a:effectLst/>
              </a:rPr>
              <a:t>calidad</a:t>
            </a:r>
            <a:r>
              <a:rPr lang="en-US" sz="1700" dirty="0">
                <a:effectLst/>
              </a:rPr>
              <a:t> de </a:t>
            </a:r>
            <a:r>
              <a:rPr lang="en-US" sz="1700" dirty="0" err="1">
                <a:effectLst/>
              </a:rPr>
              <a:t>vida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sanidad</a:t>
            </a:r>
            <a:r>
              <a:rPr lang="en-US" sz="1700" dirty="0">
                <a:effectLst/>
              </a:rPr>
              <a:t> y </a:t>
            </a:r>
            <a:r>
              <a:rPr lang="en-US" sz="1700" dirty="0" err="1">
                <a:effectLst/>
              </a:rPr>
              <a:t>educación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adecuado</a:t>
            </a:r>
            <a:r>
              <a:rPr lang="en-US" sz="1700" dirty="0">
                <a:effectLst/>
              </a:rPr>
              <a:t> y </a:t>
            </a:r>
            <a:r>
              <a:rPr lang="en-US" sz="1700" dirty="0" err="1">
                <a:effectLst/>
              </a:rPr>
              <a:t>equitativo</a:t>
            </a:r>
            <a:r>
              <a:rPr lang="en-US" sz="1700" dirty="0">
                <a:effectLst/>
              </a:rPr>
              <a:t>.</a:t>
            </a:r>
          </a:p>
          <a:p>
            <a:pPr marL="114300" lvl="0"/>
            <a:endParaRPr lang="en-US" sz="20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342900" lvl="0"/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</a:rPr>
              <a:t>Sostenibilidad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</a:rPr>
              <a:t>ambiental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: </a:t>
            </a:r>
            <a:r>
              <a:rPr lang="en-US" sz="1700" dirty="0">
                <a:effectLst/>
              </a:rPr>
              <a:t>la </a:t>
            </a:r>
            <a:r>
              <a:rPr lang="en-US" sz="1700" dirty="0" err="1">
                <a:effectLst/>
              </a:rPr>
              <a:t>naturaleza</a:t>
            </a:r>
            <a:r>
              <a:rPr lang="en-US" sz="1700" dirty="0">
                <a:effectLst/>
              </a:rPr>
              <a:t> no es una </a:t>
            </a:r>
            <a:r>
              <a:rPr lang="en-US" sz="1700" dirty="0" err="1">
                <a:effectLst/>
              </a:rPr>
              <a:t>fuente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inagotable</a:t>
            </a:r>
            <a:r>
              <a:rPr lang="en-US" sz="1700" dirty="0">
                <a:effectLst/>
              </a:rPr>
              <a:t> de </a:t>
            </a:r>
            <a:r>
              <a:rPr lang="en-US" sz="1700" dirty="0" err="1">
                <a:effectLst/>
              </a:rPr>
              <a:t>recursos</a:t>
            </a:r>
            <a:r>
              <a:rPr lang="en-US" sz="1700" dirty="0">
                <a:effectLst/>
              </a:rPr>
              <a:t> y vela por </a:t>
            </a:r>
            <a:r>
              <a:rPr lang="en-US" sz="1700" dirty="0" err="1">
                <a:effectLst/>
              </a:rPr>
              <a:t>su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protección</a:t>
            </a:r>
            <a:r>
              <a:rPr lang="en-US" sz="1700" dirty="0">
                <a:effectLst/>
              </a:rPr>
              <a:t> y </a:t>
            </a:r>
            <a:r>
              <a:rPr lang="en-US" sz="1700" dirty="0" err="1">
                <a:effectLst/>
              </a:rPr>
              <a:t>uso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racional</a:t>
            </a:r>
            <a:r>
              <a:rPr lang="en-US" sz="1700" dirty="0">
                <a:effectLst/>
              </a:rPr>
              <a:t>. </a:t>
            </a:r>
            <a:r>
              <a:rPr lang="en-US" sz="1700" dirty="0" err="1"/>
              <a:t>C</a:t>
            </a:r>
            <a:r>
              <a:rPr lang="en-US" sz="1700" dirty="0" err="1">
                <a:effectLst/>
              </a:rPr>
              <a:t>uidado</a:t>
            </a:r>
            <a:r>
              <a:rPr lang="en-US" sz="1700" dirty="0">
                <a:effectLst/>
              </a:rPr>
              <a:t> por </a:t>
            </a:r>
            <a:r>
              <a:rPr lang="en-US" sz="1700" dirty="0" err="1">
                <a:effectLst/>
              </a:rPr>
              <a:t>el</a:t>
            </a:r>
            <a:r>
              <a:rPr lang="en-US" sz="1700" dirty="0">
                <a:effectLst/>
              </a:rPr>
              <a:t> medio </a:t>
            </a:r>
            <a:r>
              <a:rPr lang="en-US" sz="1700" dirty="0" err="1">
                <a:effectLst/>
              </a:rPr>
              <a:t>ambiente</a:t>
            </a:r>
            <a:r>
              <a:rPr lang="en-US" sz="1700" dirty="0">
                <a:effectLst/>
              </a:rPr>
              <a:t>, la </a:t>
            </a:r>
            <a:r>
              <a:rPr lang="en-US" sz="1700" dirty="0" err="1">
                <a:effectLst/>
              </a:rPr>
              <a:t>inversión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en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energías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renovables</a:t>
            </a:r>
            <a:r>
              <a:rPr lang="en-US" sz="1700" dirty="0">
                <a:effectLst/>
              </a:rPr>
              <a:t>, </a:t>
            </a:r>
            <a:r>
              <a:rPr lang="en-US" sz="1700" dirty="0" err="1">
                <a:effectLst/>
              </a:rPr>
              <a:t>el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ahorro</a:t>
            </a:r>
            <a:r>
              <a:rPr lang="en-US" sz="1700" dirty="0">
                <a:effectLst/>
              </a:rPr>
              <a:t> de </a:t>
            </a:r>
            <a:r>
              <a:rPr lang="en-US" sz="1700" dirty="0" err="1">
                <a:effectLst/>
              </a:rPr>
              <a:t>agua</a:t>
            </a:r>
            <a:r>
              <a:rPr lang="en-US" sz="1700" dirty="0">
                <a:effectLst/>
              </a:rPr>
              <a:t>, la </a:t>
            </a:r>
            <a:r>
              <a:rPr lang="en-US" sz="1700" dirty="0" err="1">
                <a:effectLst/>
              </a:rPr>
              <a:t>apuesta</a:t>
            </a:r>
            <a:r>
              <a:rPr lang="en-US" sz="1700" dirty="0">
                <a:effectLst/>
              </a:rPr>
              <a:t> por la </a:t>
            </a:r>
            <a:r>
              <a:rPr lang="en-US" sz="1700" dirty="0" err="1">
                <a:effectLst/>
              </a:rPr>
              <a:t>movilidad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sostenible</a:t>
            </a:r>
            <a:r>
              <a:rPr lang="en-US" sz="1700" dirty="0">
                <a:effectLst/>
              </a:rPr>
              <a:t> o la </a:t>
            </a:r>
            <a:r>
              <a:rPr lang="en-US" sz="1700" dirty="0" err="1">
                <a:effectLst/>
              </a:rPr>
              <a:t>producción</a:t>
            </a:r>
            <a:r>
              <a:rPr lang="en-US" sz="1700" dirty="0">
                <a:effectLst/>
              </a:rPr>
              <a:t> de </a:t>
            </a:r>
            <a:r>
              <a:rPr lang="en-US" sz="1700" dirty="0" err="1">
                <a:effectLst/>
              </a:rPr>
              <a:t>productos</a:t>
            </a:r>
            <a:r>
              <a:rPr lang="en-US" sz="1700" dirty="0">
                <a:effectLst/>
              </a:rPr>
              <a:t> y </a:t>
            </a:r>
            <a:r>
              <a:rPr lang="en-US" sz="1700" dirty="0" err="1">
                <a:effectLst/>
              </a:rPr>
              <a:t>servicios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sostenibles</a:t>
            </a:r>
            <a:r>
              <a:rPr lang="en-US" sz="1700" dirty="0">
                <a:effectLst/>
              </a:rPr>
              <a:t>.</a:t>
            </a:r>
          </a:p>
          <a:p>
            <a:pPr marL="114300" lvl="0"/>
            <a:endParaRPr lang="en-US" sz="1700" dirty="0">
              <a:effectLst/>
            </a:endParaRPr>
          </a:p>
          <a:p>
            <a:pPr marL="342900" lvl="0">
              <a:spcAft>
                <a:spcPts val="800"/>
              </a:spcAft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</a:rPr>
              <a:t>Sostenibilidad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</a:rPr>
              <a:t>económica</a:t>
            </a:r>
            <a:r>
              <a:rPr lang="en-US" sz="1700" dirty="0">
                <a:effectLst/>
              </a:rPr>
              <a:t>: </a:t>
            </a:r>
            <a:r>
              <a:rPr lang="en-US" sz="1700" dirty="0" err="1">
                <a:effectLst/>
              </a:rPr>
              <a:t>crecimiento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económico</a:t>
            </a:r>
            <a:r>
              <a:rPr lang="en-US" sz="1700" dirty="0">
                <a:effectLst/>
              </a:rPr>
              <a:t> que </a:t>
            </a:r>
            <a:r>
              <a:rPr lang="en-US" sz="1700" dirty="0" err="1">
                <a:effectLst/>
              </a:rPr>
              <a:t>genere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riqueza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equitativa</a:t>
            </a:r>
            <a:r>
              <a:rPr lang="en-US" sz="1700" dirty="0">
                <a:effectLst/>
              </a:rPr>
              <a:t> sin </a:t>
            </a:r>
            <a:r>
              <a:rPr lang="en-US" sz="1700" dirty="0" err="1">
                <a:effectLst/>
              </a:rPr>
              <a:t>perjudicar</a:t>
            </a:r>
            <a:r>
              <a:rPr lang="en-US" sz="1700" dirty="0">
                <a:effectLst/>
              </a:rPr>
              <a:t> los </a:t>
            </a:r>
            <a:r>
              <a:rPr lang="en-US" sz="1700" dirty="0" err="1">
                <a:effectLst/>
              </a:rPr>
              <a:t>recursos</a:t>
            </a:r>
            <a:r>
              <a:rPr lang="en-US" sz="1700" dirty="0">
                <a:effectLst/>
              </a:rPr>
              <a:t> naturales. </a:t>
            </a:r>
            <a:endParaRPr lang="en-US" sz="1700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concepto de sostenibilidad. tres columnas de mármol y pasos sobre fondo de cielo azul. ilustración 3d - pilares de la sostenibilidad fotografías e imágenes de stock">
            <a:extLst>
              <a:ext uri="{FF2B5EF4-FFF2-40B4-BE49-F238E27FC236}">
                <a16:creationId xmlns:a16="http://schemas.microsoft.com/office/drawing/2014/main" id="{91A6393C-8073-45D2-A6F2-A9FF50ECFB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6" r="30134" b="2"/>
          <a:stretch/>
        </p:blipFill>
        <p:spPr bwMode="auto">
          <a:xfrm>
            <a:off x="8959065" y="3745974"/>
            <a:ext cx="3232935" cy="3112026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Arc 8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3 pilares sostenibilidad">
            <a:extLst>
              <a:ext uri="{FF2B5EF4-FFF2-40B4-BE49-F238E27FC236}">
                <a16:creationId xmlns:a16="http://schemas.microsoft.com/office/drawing/2014/main" id="{A621C908-957F-4F2C-B43B-3D5CDAF12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9" r="-3" b="7070"/>
          <a:stretch/>
        </p:blipFill>
        <p:spPr bwMode="auto">
          <a:xfrm>
            <a:off x="5809674" y="319819"/>
            <a:ext cx="4380986" cy="3744370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hlinkClick r:id="rId5"/>
            <a:extLst>
              <a:ext uri="{FF2B5EF4-FFF2-40B4-BE49-F238E27FC236}">
                <a16:creationId xmlns:a16="http://schemas.microsoft.com/office/drawing/2014/main" id="{BAB4D0BE-FAD6-4207-B174-954CB6C50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2579" y="203812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91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302F612-04E5-43CC-BE85-B19D591D5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941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9D805F-2A16-4A58-A0CF-B224C8BA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870" y="1542553"/>
            <a:ext cx="3822189" cy="9214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600" b="1" dirty="0">
                <a:latin typeface="+mn-lt"/>
              </a:rPr>
              <a:t>Memoria de </a:t>
            </a:r>
            <a:r>
              <a:rPr lang="en-US" sz="3600" b="1" dirty="0" err="1">
                <a:latin typeface="+mn-lt"/>
              </a:rPr>
              <a:t>Sostenibilidad</a:t>
            </a:r>
            <a:endParaRPr lang="en-US" sz="4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6356C88-A4FA-4B83-96FE-25BB9B391167}"/>
              </a:ext>
            </a:extLst>
          </p:cNvPr>
          <p:cNvSpPr txBox="1"/>
          <p:nvPr/>
        </p:nvSpPr>
        <p:spPr>
          <a:xfrm>
            <a:off x="8073871" y="2752389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Una 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Memoria de </a:t>
            </a: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Sostenibilidad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es un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documento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que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expone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información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acerca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del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desempeño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económico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ambiental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social y de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gobierno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 una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organización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 Es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decir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sobre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los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pilares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que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constituyen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responsabilidad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social.</a:t>
            </a:r>
          </a:p>
        </p:txBody>
      </p:sp>
      <p:pic>
        <p:nvPicPr>
          <p:cNvPr id="12" name="Imagen 11">
            <a:hlinkClick r:id="rId3"/>
            <a:extLst>
              <a:ext uri="{FF2B5EF4-FFF2-40B4-BE49-F238E27FC236}">
                <a16:creationId xmlns:a16="http://schemas.microsoft.com/office/drawing/2014/main" id="{D36442B4-EAA0-45AA-B123-FDB40AB67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260" y="143687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087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9D805F-2A16-4A58-A0CF-B224C8BA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 fontScale="90000"/>
          </a:bodyPr>
          <a:lstStyle/>
          <a:p>
            <a:r>
              <a:rPr lang="es-ES" sz="3600" dirty="0">
                <a:latin typeface="+mn-lt"/>
              </a:rPr>
              <a:t>¿Por qué es importante una memoria de Sostenibilidad?</a:t>
            </a:r>
            <a:br>
              <a:rPr lang="es-ES" sz="4000" dirty="0"/>
            </a:br>
            <a:endParaRPr lang="es-ES" sz="400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9AD4A46F-7321-4A3A-97E2-D0FCC0A7C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60" y="2445745"/>
            <a:ext cx="6276930" cy="3688356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Es un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ejercicio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transparencia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contribución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organización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sostenible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Mejora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posición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competitiva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organización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es una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herramienta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eficaz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gestion de la Imagen de Marca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 de la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Reputación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Organización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Herramienta de comunicación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de la gestión de la 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responsabilidad social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: Eficacia en la gestión de las relaciones con los grupos de interés y palanca de mejora de la eficiencia interna.</a:t>
            </a: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Contribución al negocio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, colaborando con el logro de los objetivos empresariales de forma sostenible.</a:t>
            </a: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Reporta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el impacto que las actividades de la organización tiene en los 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ODS.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respuesta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requerimientos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la ley 11/2018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información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financiera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compromiso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Pacto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Mundial, etc.</a:t>
            </a:r>
          </a:p>
        </p:txBody>
      </p:sp>
      <p:pic>
        <p:nvPicPr>
          <p:cNvPr id="13" name="Picture 10" descr="Planta crece en una grieta de hormigón">
            <a:extLst>
              <a:ext uri="{FF2B5EF4-FFF2-40B4-BE49-F238E27FC236}">
                <a16:creationId xmlns:a16="http://schemas.microsoft.com/office/drawing/2014/main" id="{906A63ED-DBFF-4FEC-A0A3-CF13DF560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70" r="34836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12" name="Imagen 11">
            <a:hlinkClick r:id="rId3"/>
            <a:extLst>
              <a:ext uri="{FF2B5EF4-FFF2-40B4-BE49-F238E27FC236}">
                <a16:creationId xmlns:a16="http://schemas.microsoft.com/office/drawing/2014/main" id="{D36442B4-EAA0-45AA-B123-FDB40AB67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579" y="203812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431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4EC2E-D664-4914-85D2-7AA0D3EC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681" y="1603673"/>
            <a:ext cx="3380409" cy="15648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cap="all" spc="300" baseline="0" dirty="0" err="1">
                <a:latin typeface="+mn-lt"/>
                <a:ea typeface="+mj-ea"/>
                <a:cs typeface="+mj-cs"/>
              </a:rPr>
              <a:t>Criterios</a:t>
            </a:r>
            <a:r>
              <a:rPr lang="en-US" sz="3200" kern="1200" cap="all" spc="300" baseline="0" dirty="0">
                <a:latin typeface="+mn-lt"/>
                <a:ea typeface="+mj-ea"/>
                <a:cs typeface="+mj-cs"/>
              </a:rPr>
              <a:t> </a:t>
            </a:r>
            <a:r>
              <a:rPr lang="en-US" sz="3200" kern="1200" cap="all" spc="300" baseline="0" dirty="0" err="1">
                <a:latin typeface="+mn-lt"/>
                <a:ea typeface="+mj-ea"/>
                <a:cs typeface="+mj-cs"/>
              </a:rPr>
              <a:t>generales</a:t>
            </a:r>
            <a:r>
              <a:rPr lang="en-US" sz="3200" kern="1200" cap="all" spc="300" baseline="0" dirty="0">
                <a:latin typeface="+mn-lt"/>
                <a:ea typeface="+mj-ea"/>
                <a:cs typeface="+mj-cs"/>
              </a:rPr>
              <a:t> de </a:t>
            </a:r>
            <a:r>
              <a:rPr lang="en-US" sz="3200" kern="1200" cap="all" spc="300" baseline="0" dirty="0" err="1">
                <a:latin typeface="+mn-lt"/>
                <a:ea typeface="+mj-ea"/>
                <a:cs typeface="+mj-cs"/>
              </a:rPr>
              <a:t>gri</a:t>
            </a:r>
            <a:endParaRPr lang="en-US" sz="3200" kern="1200" cap="all" spc="300" baseline="0" dirty="0">
              <a:latin typeface="+mn-lt"/>
              <a:ea typeface="+mj-ea"/>
              <a:cs typeface="+mj-cs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E6F36B7D-D587-46F9-AA5B-0A85724F9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031200"/>
              </p:ext>
            </p:extLst>
          </p:nvPr>
        </p:nvGraphicFramePr>
        <p:xfrm>
          <a:off x="273681" y="146407"/>
          <a:ext cx="7823000" cy="6565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939">
                  <a:extLst>
                    <a:ext uri="{9D8B030D-6E8A-4147-A177-3AD203B41FA5}">
                      <a16:colId xmlns:a16="http://schemas.microsoft.com/office/drawing/2014/main" val="924395468"/>
                    </a:ext>
                  </a:extLst>
                </a:gridCol>
                <a:gridCol w="1916527">
                  <a:extLst>
                    <a:ext uri="{9D8B030D-6E8A-4147-A177-3AD203B41FA5}">
                      <a16:colId xmlns:a16="http://schemas.microsoft.com/office/drawing/2014/main" val="2128633090"/>
                    </a:ext>
                  </a:extLst>
                </a:gridCol>
                <a:gridCol w="1964802">
                  <a:extLst>
                    <a:ext uri="{9D8B030D-6E8A-4147-A177-3AD203B41FA5}">
                      <a16:colId xmlns:a16="http://schemas.microsoft.com/office/drawing/2014/main" val="2554684212"/>
                    </a:ext>
                  </a:extLst>
                </a:gridCol>
                <a:gridCol w="1952732">
                  <a:extLst>
                    <a:ext uri="{9D8B030D-6E8A-4147-A177-3AD203B41FA5}">
                      <a16:colId xmlns:a16="http://schemas.microsoft.com/office/drawing/2014/main" val="2487527357"/>
                    </a:ext>
                  </a:extLst>
                </a:gridCol>
              </a:tblGrid>
              <a:tr h="774632">
                <a:tc>
                  <a:txBody>
                    <a:bodyPr/>
                    <a:lstStyle/>
                    <a:p>
                      <a:r>
                        <a:rPr lang="es-ES" sz="1300" dirty="0">
                          <a:latin typeface="+mj-lt"/>
                        </a:rPr>
                        <a:t>CONTENIDOS GENERALES</a:t>
                      </a:r>
                    </a:p>
                  </a:txBody>
                  <a:tcPr marL="67712" marR="67712" marT="33856" marB="33856"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latin typeface="+mj-lt"/>
                        </a:rPr>
                        <a:t>ASPECTOS ECONÓMICOS</a:t>
                      </a:r>
                    </a:p>
                  </a:txBody>
                  <a:tcPr marL="67712" marR="67712" marT="33856" marB="33856"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latin typeface="+mj-lt"/>
                        </a:rPr>
                        <a:t>ASPECTOS AMBIENTALES</a:t>
                      </a:r>
                    </a:p>
                  </a:txBody>
                  <a:tcPr marL="67712" marR="67712" marT="33856" marB="33856"/>
                </a:tc>
                <a:tc>
                  <a:txBody>
                    <a:bodyPr/>
                    <a:lstStyle/>
                    <a:p>
                      <a:r>
                        <a:rPr lang="es-ES" sz="1300">
                          <a:latin typeface="+mj-lt"/>
                        </a:rPr>
                        <a:t>ASPECTOS SOCIALES</a:t>
                      </a:r>
                    </a:p>
                  </a:txBody>
                  <a:tcPr marL="67712" marR="67712" marT="33856" marB="33856"/>
                </a:tc>
                <a:extLst>
                  <a:ext uri="{0D108BD9-81ED-4DB2-BD59-A6C34878D82A}">
                    <a16:rowId xmlns:a16="http://schemas.microsoft.com/office/drawing/2014/main" val="1310358199"/>
                  </a:ext>
                </a:extLst>
              </a:tr>
              <a:tr h="5790554">
                <a:tc>
                  <a:txBody>
                    <a:bodyPr/>
                    <a:lstStyle/>
                    <a:p>
                      <a:r>
                        <a:rPr lang="es-ES" sz="1300" dirty="0">
                          <a:latin typeface="+mj-lt"/>
                        </a:rPr>
                        <a:t>PERFIL DE LA ORGANIZACIÓN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ESTRATEGÍA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ÉTICA E INTEGRIDAD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GOBERNANZA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PARTICIPACIÓN GRUPOS DE INTERÉS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PRÁCTICAS PARA LA ELABORACIÓN DE INFORMES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ENFOQUE DE GESTIÓN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endParaRPr lang="es-ES" sz="1300" dirty="0">
                        <a:latin typeface="+mj-lt"/>
                      </a:endParaRPr>
                    </a:p>
                  </a:txBody>
                  <a:tcPr marL="67712" marR="67712" marT="33856" marB="33856"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latin typeface="+mj-lt"/>
                        </a:rPr>
                        <a:t>DESEMPEÑO ECONÓMICO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PRESENCIA EN EL MERCADO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IMPACTOS ECONÓMICOS INDIRECTOS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PRÁCTICAS DE ADQUISICIÓN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ANTICORRUPCIÓN</a:t>
                      </a:r>
                    </a:p>
                    <a:p>
                      <a:endParaRPr lang="es-ES" sz="12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COMPETENCIA DESLEAL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FISCALIDAD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</a:txBody>
                  <a:tcPr marL="67712" marR="67712" marT="33856" marB="33856"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latin typeface="+mj-lt"/>
                        </a:rPr>
                        <a:t>MATERIALES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ENERGIA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AGUA Y EFLUENTES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BIODIVERSIDAD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EMISIONES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RESIDUOS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CUMPLIMIENTO AMBIENTAL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EVALUACIÓN AMBIENTAL DE PROVEEDORES</a:t>
                      </a:r>
                    </a:p>
                  </a:txBody>
                  <a:tcPr marL="67712" marR="67712" marT="33856" marB="33856"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latin typeface="+mj-lt"/>
                        </a:rPr>
                        <a:t>EMPLEO 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200" dirty="0">
                          <a:latin typeface="+mj-lt"/>
                        </a:rPr>
                        <a:t>RELACIONES TRABAJADOR-EMPRESA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SALUD Y SEGURIDAD EN EL TRABAJO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FORMACIÓN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DIVERSIDAD E IGUALDAD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COMUNIDADES LOCALES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CUMPLIMIENTO SOCIOECONÓMICO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SALUD Y SEGURIDAD DE LOS CLIENTES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POLÍTICA PÚBLICA 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  <a:p>
                      <a:r>
                        <a:rPr lang="es-ES" sz="1300" dirty="0">
                          <a:latin typeface="+mj-lt"/>
                        </a:rPr>
                        <a:t>DDHH</a:t>
                      </a:r>
                    </a:p>
                    <a:p>
                      <a:endParaRPr lang="es-ES" sz="1300" dirty="0">
                        <a:latin typeface="+mj-lt"/>
                      </a:endParaRPr>
                    </a:p>
                  </a:txBody>
                  <a:tcPr marL="67712" marR="67712" marT="33856" marB="33856"/>
                </a:tc>
                <a:extLst>
                  <a:ext uri="{0D108BD9-81ED-4DB2-BD59-A6C34878D82A}">
                    <a16:rowId xmlns:a16="http://schemas.microsoft.com/office/drawing/2014/main" val="1108306113"/>
                  </a:ext>
                </a:extLst>
              </a:tr>
            </a:tbl>
          </a:graphicData>
        </a:graphic>
      </p:graphicFrame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4EB799C0-9E36-454E-BF4D-4608A90F4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194" y="3824507"/>
            <a:ext cx="1429820" cy="1429820"/>
          </a:xfrm>
          <a:prstGeom prst="rect">
            <a:avLst/>
          </a:prstGeom>
        </p:spPr>
      </p:pic>
      <p:pic>
        <p:nvPicPr>
          <p:cNvPr id="6" name="Imagen 5">
            <a:hlinkClick r:id="rId3"/>
            <a:extLst>
              <a:ext uri="{FF2B5EF4-FFF2-40B4-BE49-F238E27FC236}">
                <a16:creationId xmlns:a16="http://schemas.microsoft.com/office/drawing/2014/main" id="{3DEA7DDB-05C4-4FC5-9A84-1926BB2D2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34" y="114509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362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4EC2E-D664-4914-85D2-7AA0D3EC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137" y="1999180"/>
            <a:ext cx="4348750" cy="14298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cap="all" spc="300" baseline="0" dirty="0">
                <a:latin typeface="+mn-lt"/>
                <a:ea typeface="+mj-ea"/>
                <a:cs typeface="+mj-cs"/>
              </a:rPr>
              <a:t>TIPOS DE </a:t>
            </a:r>
            <a:r>
              <a:rPr lang="en-US" sz="3200" dirty="0">
                <a:latin typeface="+mn-lt"/>
              </a:rPr>
              <a:t>MEMORIA SEGÚN LOS CONTENIDOS</a:t>
            </a:r>
            <a:endParaRPr lang="en-US" sz="3200" kern="1200" cap="all" spc="300" baseline="0" dirty="0">
              <a:latin typeface="+mn-lt"/>
              <a:ea typeface="+mj-ea"/>
              <a:cs typeface="+mj-cs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E6F36B7D-D587-46F9-AA5B-0A85724F9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55023"/>
              </p:ext>
            </p:extLst>
          </p:nvPr>
        </p:nvGraphicFramePr>
        <p:xfrm>
          <a:off x="405295" y="275130"/>
          <a:ext cx="6898027" cy="611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160">
                  <a:extLst>
                    <a:ext uri="{9D8B030D-6E8A-4147-A177-3AD203B41FA5}">
                      <a16:colId xmlns:a16="http://schemas.microsoft.com/office/drawing/2014/main" val="924395468"/>
                    </a:ext>
                  </a:extLst>
                </a:gridCol>
                <a:gridCol w="2252070">
                  <a:extLst>
                    <a:ext uri="{9D8B030D-6E8A-4147-A177-3AD203B41FA5}">
                      <a16:colId xmlns:a16="http://schemas.microsoft.com/office/drawing/2014/main" val="2128633090"/>
                    </a:ext>
                  </a:extLst>
                </a:gridCol>
                <a:gridCol w="2308797">
                  <a:extLst>
                    <a:ext uri="{9D8B030D-6E8A-4147-A177-3AD203B41FA5}">
                      <a16:colId xmlns:a16="http://schemas.microsoft.com/office/drawing/2014/main" val="2554684212"/>
                    </a:ext>
                  </a:extLst>
                </a:gridCol>
              </a:tblGrid>
              <a:tr h="721293">
                <a:tc>
                  <a:txBody>
                    <a:bodyPr/>
                    <a:lstStyle/>
                    <a:p>
                      <a:pPr algn="ctr"/>
                      <a:r>
                        <a:rPr lang="es-ES" sz="1300" dirty="0">
                          <a:latin typeface="+mj-lt"/>
                        </a:rPr>
                        <a:t>BASADA EN GRI</a:t>
                      </a:r>
                    </a:p>
                  </a:txBody>
                  <a:tcPr marL="67712" marR="67712" marT="33856" marB="33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>
                          <a:latin typeface="+mj-lt"/>
                        </a:rPr>
                        <a:t>GRI ESENCIAL</a:t>
                      </a:r>
                    </a:p>
                  </a:txBody>
                  <a:tcPr marL="67712" marR="67712" marT="33856" marB="33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>
                          <a:latin typeface="+mj-lt"/>
                        </a:rPr>
                        <a:t>GRI EXHAUSTIVA</a:t>
                      </a:r>
                    </a:p>
                  </a:txBody>
                  <a:tcPr marL="67712" marR="67712" marT="33856" marB="33856" anchor="ctr"/>
                </a:tc>
                <a:extLst>
                  <a:ext uri="{0D108BD9-81ED-4DB2-BD59-A6C34878D82A}">
                    <a16:rowId xmlns:a16="http://schemas.microsoft.com/office/drawing/2014/main" val="1310358199"/>
                  </a:ext>
                </a:extLst>
              </a:tr>
              <a:tr h="5391831"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+mj-lt"/>
                      </a:endParaRPr>
                    </a:p>
                    <a:p>
                      <a:pPr algn="ctr"/>
                      <a:endParaRPr lang="es-ES" sz="1300" dirty="0">
                        <a:latin typeface="+mj-lt"/>
                      </a:endParaRPr>
                    </a:p>
                    <a:p>
                      <a:pPr algn="ctr"/>
                      <a:r>
                        <a:rPr lang="es-ES" sz="1300" dirty="0">
                          <a:latin typeface="+mj-lt"/>
                        </a:rPr>
                        <a:t>NO SE ELABORA DE CONFORMIDAD CON GRI</a:t>
                      </a:r>
                    </a:p>
                    <a:p>
                      <a:pPr algn="ctr"/>
                      <a:endParaRPr lang="es-ES" sz="1300" dirty="0">
                        <a:latin typeface="+mj-lt"/>
                      </a:endParaRPr>
                    </a:p>
                    <a:p>
                      <a:pPr algn="ctr"/>
                      <a:endParaRPr lang="es-ES" sz="1300" dirty="0">
                        <a:latin typeface="+mj-lt"/>
                      </a:endParaRPr>
                    </a:p>
                    <a:p>
                      <a:pPr algn="ctr"/>
                      <a:r>
                        <a:rPr lang="es-ES" sz="1300" dirty="0">
                          <a:latin typeface="+mj-lt"/>
                        </a:rPr>
                        <a:t>EXISTE LIBERTAD SOBRE QUÉ INFORMACIÓN REPORTAR</a:t>
                      </a:r>
                    </a:p>
                    <a:p>
                      <a:pPr algn="ctr"/>
                      <a:endParaRPr lang="es-ES" sz="1300" dirty="0">
                        <a:latin typeface="+mj-lt"/>
                      </a:endParaRPr>
                    </a:p>
                  </a:txBody>
                  <a:tcPr marL="67712" marR="67712" marT="33856" marB="33856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+mj-lt"/>
                      </a:endParaRPr>
                    </a:p>
                    <a:p>
                      <a:pPr algn="ctr"/>
                      <a:endParaRPr lang="es-ES" sz="1300" dirty="0">
                        <a:latin typeface="+mj-lt"/>
                      </a:endParaRPr>
                    </a:p>
                    <a:p>
                      <a:pPr algn="ctr"/>
                      <a:r>
                        <a:rPr lang="es-ES" sz="1300" dirty="0">
                          <a:latin typeface="+mj-lt"/>
                        </a:rPr>
                        <a:t>ELABORADO DE CONFORMIDAD CON GRI</a:t>
                      </a:r>
                    </a:p>
                    <a:p>
                      <a:pPr algn="ctr"/>
                      <a:endParaRPr lang="es-ES" sz="1300" dirty="0">
                        <a:latin typeface="+mj-lt"/>
                      </a:endParaRPr>
                    </a:p>
                    <a:p>
                      <a:pPr algn="ctr"/>
                      <a:endParaRPr lang="es-ES" sz="1300" dirty="0">
                        <a:latin typeface="+mj-lt"/>
                      </a:endParaRPr>
                    </a:p>
                    <a:p>
                      <a:pPr algn="ctr"/>
                      <a:r>
                        <a:rPr lang="es-ES" sz="1300" dirty="0">
                          <a:latin typeface="+mj-lt"/>
                        </a:rPr>
                        <a:t>NO ES NECESARIO INFORMAR SOBRE TODOS LOS CONTENIDOS GENERALES</a:t>
                      </a:r>
                    </a:p>
                    <a:p>
                      <a:pPr algn="ctr"/>
                      <a:endParaRPr lang="es-ES" sz="1300" dirty="0">
                        <a:latin typeface="+mj-lt"/>
                      </a:endParaRPr>
                    </a:p>
                    <a:p>
                      <a:pPr algn="ctr"/>
                      <a:endParaRPr lang="es-ES" sz="1300" dirty="0">
                        <a:latin typeface="+mj-lt"/>
                      </a:endParaRPr>
                    </a:p>
                    <a:p>
                      <a:pPr algn="ctr"/>
                      <a:r>
                        <a:rPr lang="es-ES" sz="1300" dirty="0">
                          <a:latin typeface="+mj-lt"/>
                        </a:rPr>
                        <a:t>NO ES NECESARIO REPORTAR TODOS LOS CONTENIDOS DE CADA TEMA MATERIAL</a:t>
                      </a:r>
                    </a:p>
                    <a:p>
                      <a:pPr algn="ctr"/>
                      <a:endParaRPr lang="es-ES" sz="1300" dirty="0">
                        <a:latin typeface="+mj-lt"/>
                      </a:endParaRPr>
                    </a:p>
                  </a:txBody>
                  <a:tcPr marL="67712" marR="67712" marT="33856" marB="33856"/>
                </a:tc>
                <a:tc>
                  <a:txBody>
                    <a:bodyPr/>
                    <a:lstStyle/>
                    <a:p>
                      <a:pPr algn="ctr"/>
                      <a:endParaRPr lang="es-ES" sz="1300" dirty="0">
                        <a:latin typeface="+mj-lt"/>
                      </a:endParaRPr>
                    </a:p>
                    <a:p>
                      <a:pPr algn="ctr"/>
                      <a:endParaRPr lang="es-ES" sz="1300" dirty="0">
                        <a:latin typeface="+mj-lt"/>
                      </a:endParaRPr>
                    </a:p>
                    <a:p>
                      <a:pPr algn="ctr"/>
                      <a:r>
                        <a:rPr lang="es-ES" sz="1300" dirty="0">
                          <a:latin typeface="+mj-lt"/>
                        </a:rPr>
                        <a:t>ELABORADO DE CONFORMIDAD CON GRI</a:t>
                      </a:r>
                    </a:p>
                    <a:p>
                      <a:pPr algn="ctr"/>
                      <a:endParaRPr lang="es-ES" sz="1300" dirty="0">
                        <a:latin typeface="+mj-lt"/>
                      </a:endParaRPr>
                    </a:p>
                    <a:p>
                      <a:pPr algn="ctr"/>
                      <a:endParaRPr lang="es-ES" sz="1300" dirty="0">
                        <a:latin typeface="+mj-lt"/>
                      </a:endParaRPr>
                    </a:p>
                    <a:p>
                      <a:pPr algn="ctr"/>
                      <a:r>
                        <a:rPr lang="es-ES" sz="1300" dirty="0">
                          <a:latin typeface="+mj-lt"/>
                        </a:rPr>
                        <a:t>REQUIERE INFORMAR SOBRE TODOS LOS CONTENIDOS GENERALES</a:t>
                      </a:r>
                    </a:p>
                    <a:p>
                      <a:pPr algn="ctr"/>
                      <a:endParaRPr lang="es-ES" sz="1300" dirty="0">
                        <a:latin typeface="+mj-lt"/>
                      </a:endParaRPr>
                    </a:p>
                    <a:p>
                      <a:pPr algn="ctr"/>
                      <a:endParaRPr lang="es-ES" sz="1300" dirty="0">
                        <a:latin typeface="+mj-lt"/>
                      </a:endParaRPr>
                    </a:p>
                    <a:p>
                      <a:pPr algn="ctr"/>
                      <a:r>
                        <a:rPr lang="es-ES" sz="1300" dirty="0">
                          <a:latin typeface="+mj-lt"/>
                        </a:rPr>
                        <a:t>REQUIERE REPORTAR TODOS LOS CONTENIDOS DE CADA TEMA MATERIAL</a:t>
                      </a:r>
                    </a:p>
                  </a:txBody>
                  <a:tcPr marL="67712" marR="67712" marT="33856" marB="33856"/>
                </a:tc>
                <a:extLst>
                  <a:ext uri="{0D108BD9-81ED-4DB2-BD59-A6C34878D82A}">
                    <a16:rowId xmlns:a16="http://schemas.microsoft.com/office/drawing/2014/main" val="1108306113"/>
                  </a:ext>
                </a:extLst>
              </a:tr>
            </a:tbl>
          </a:graphicData>
        </a:graphic>
      </p:graphicFrame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9E8617D6-7833-4703-A0C3-8BA186B74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602" y="3585313"/>
            <a:ext cx="1429820" cy="1429820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60FBBE00-3DCC-4E25-B4E4-72F3976992F1}"/>
              </a:ext>
            </a:extLst>
          </p:cNvPr>
          <p:cNvSpPr/>
          <p:nvPr/>
        </p:nvSpPr>
        <p:spPr>
          <a:xfrm>
            <a:off x="1599344" y="5894259"/>
            <a:ext cx="4496656" cy="421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0EBF38-8174-4BBF-9DD8-6F4DD2364502}"/>
              </a:ext>
            </a:extLst>
          </p:cNvPr>
          <p:cNvSpPr txBox="1"/>
          <p:nvPr/>
        </p:nvSpPr>
        <p:spPr>
          <a:xfrm>
            <a:off x="4767680" y="4966882"/>
            <a:ext cx="2344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Mayor transparencia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Mayor compromiso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Esfuerzo superior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77F4816-8198-4E4F-B0DB-A5D3AF47B2E1}"/>
              </a:ext>
            </a:extLst>
          </p:cNvPr>
          <p:cNvSpPr txBox="1"/>
          <p:nvPr/>
        </p:nvSpPr>
        <p:spPr>
          <a:xfrm>
            <a:off x="582801" y="4966882"/>
            <a:ext cx="2854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Nivel bajo de transparencia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Menor compromiso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Requiere un esfuerzo medio</a:t>
            </a:r>
          </a:p>
        </p:txBody>
      </p:sp>
      <p:pic>
        <p:nvPicPr>
          <p:cNvPr id="8" name="Imagen 7">
            <a:hlinkClick r:id="rId4"/>
            <a:extLst>
              <a:ext uri="{FF2B5EF4-FFF2-40B4-BE49-F238E27FC236}">
                <a16:creationId xmlns:a16="http://schemas.microsoft.com/office/drawing/2014/main" id="{17FD80C4-69F5-4841-A8F3-AF8A516DD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6162" y="124273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118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450CAF2-B7CF-49DB-A04D-6D0AC331E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11" y="2573675"/>
            <a:ext cx="4852912" cy="17106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023F96D-0CA0-40DE-9EEA-AD076FD2B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81"/>
          <a:stretch/>
        </p:blipFill>
        <p:spPr>
          <a:xfrm>
            <a:off x="5196654" y="1435395"/>
            <a:ext cx="6886418" cy="5189525"/>
          </a:xfrm>
          <a:prstGeom prst="rect">
            <a:avLst/>
          </a:prstGeom>
        </p:spPr>
      </p:pic>
      <p:pic>
        <p:nvPicPr>
          <p:cNvPr id="4" name="Imagen 3">
            <a:hlinkClick r:id="rId4"/>
            <a:extLst>
              <a:ext uri="{FF2B5EF4-FFF2-40B4-BE49-F238E27FC236}">
                <a16:creationId xmlns:a16="http://schemas.microsoft.com/office/drawing/2014/main" id="{6D21EE8D-F89D-4274-B492-6F10B1CA0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2299" y="61349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7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1E5DAA0-508E-4CD3-9407-25ACC5595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371" y="643466"/>
            <a:ext cx="6277258" cy="5571067"/>
          </a:xfrm>
          <a:prstGeom prst="rect">
            <a:avLst/>
          </a:prstGeom>
        </p:spPr>
      </p:pic>
      <p:pic>
        <p:nvPicPr>
          <p:cNvPr id="5" name="Imagen 4">
            <a:hlinkClick r:id="rId3"/>
            <a:extLst>
              <a:ext uri="{FF2B5EF4-FFF2-40B4-BE49-F238E27FC236}">
                <a16:creationId xmlns:a16="http://schemas.microsoft.com/office/drawing/2014/main" id="{6CB0C796-46CF-4FE3-9897-C7F136058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299" y="61349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F0FC4B4-7918-4CA0-A747-6FA1D620F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53" y="643467"/>
            <a:ext cx="4025094" cy="557106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4521596-BD8A-4C1E-AB77-52767DCB7E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79" r="6967"/>
          <a:stretch/>
        </p:blipFill>
        <p:spPr>
          <a:xfrm>
            <a:off x="6256865" y="967339"/>
            <a:ext cx="5291667" cy="4923321"/>
          </a:xfrm>
          <a:prstGeom prst="rect">
            <a:avLst/>
          </a:prstGeom>
        </p:spPr>
      </p:pic>
      <p:pic>
        <p:nvPicPr>
          <p:cNvPr id="4" name="Imagen 3">
            <a:hlinkClick r:id="rId4"/>
            <a:extLst>
              <a:ext uri="{FF2B5EF4-FFF2-40B4-BE49-F238E27FC236}">
                <a16:creationId xmlns:a16="http://schemas.microsoft.com/office/drawing/2014/main" id="{ABF881B6-7E2F-4F02-9353-76281A492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2299" y="61349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4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bg1"/>
            </a:gs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7C80D5-4AAE-4A9D-907C-D3C0291F4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82" y="643467"/>
            <a:ext cx="5153235" cy="55710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9D028FA-1D1A-4AB7-BC54-0A7D0DDA6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021292"/>
            <a:ext cx="5291667" cy="4815416"/>
          </a:xfrm>
          <a:prstGeom prst="rect">
            <a:avLst/>
          </a:prstGeom>
        </p:spPr>
      </p:pic>
      <p:pic>
        <p:nvPicPr>
          <p:cNvPr id="5" name="Imagen 4">
            <a:hlinkClick r:id="rId4"/>
            <a:extLst>
              <a:ext uri="{FF2B5EF4-FFF2-40B4-BE49-F238E27FC236}">
                <a16:creationId xmlns:a16="http://schemas.microsoft.com/office/drawing/2014/main" id="{446CB0D0-2E93-423F-818D-23E4D84DF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2299" y="61349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9D805F-2A16-4A58-A0CF-B224C8BA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4000" b="1">
                <a:solidFill>
                  <a:srgbClr val="FFFFFF"/>
                </a:solidFill>
              </a:rPr>
              <a:t>Verificación de la memoria</a:t>
            </a:r>
            <a:br>
              <a:rPr lang="es-ES" sz="4000" dirty="0">
                <a:solidFill>
                  <a:srgbClr val="FFFFFF"/>
                </a:solidFill>
              </a:rPr>
            </a:br>
            <a:endParaRPr lang="es-ES" sz="4000" dirty="0">
              <a:solidFill>
                <a:srgbClr val="FFFFFF"/>
              </a:solidFill>
            </a:endParaRPr>
          </a:p>
        </p:txBody>
      </p:sp>
      <p:pic>
        <p:nvPicPr>
          <p:cNvPr id="20" name="Graphic 6" descr="Marca de verificación">
            <a:extLst>
              <a:ext uri="{FF2B5EF4-FFF2-40B4-BE49-F238E27FC236}">
                <a16:creationId xmlns:a16="http://schemas.microsoft.com/office/drawing/2014/main" id="{92B2EE60-7641-41DB-BC8A-C54FE342B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9502" y="1627051"/>
            <a:ext cx="3615776" cy="3615776"/>
          </a:xfrm>
          <a:prstGeom prst="rect">
            <a:avLst/>
          </a:prstGeom>
        </p:spPr>
      </p:pic>
      <p:pic>
        <p:nvPicPr>
          <p:cNvPr id="12" name="Imagen 11">
            <a:hlinkClick r:id="rId4"/>
            <a:extLst>
              <a:ext uri="{FF2B5EF4-FFF2-40B4-BE49-F238E27FC236}">
                <a16:creationId xmlns:a16="http://schemas.microsoft.com/office/drawing/2014/main" id="{D36442B4-EAA0-45AA-B123-FDB40AB67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2579" y="203812"/>
            <a:ext cx="1169512" cy="699571"/>
          </a:xfrm>
          <a:prstGeom prst="rect">
            <a:avLst/>
          </a:prstGeom>
        </p:spPr>
      </p:pic>
      <p:graphicFrame>
        <p:nvGraphicFramePr>
          <p:cNvPr id="22" name="Marcador de contenido 2">
            <a:extLst>
              <a:ext uri="{FF2B5EF4-FFF2-40B4-BE49-F238E27FC236}">
                <a16:creationId xmlns:a16="http://schemas.microsoft.com/office/drawing/2014/main" id="{0D28BF55-5775-4C6F-983A-F0DDFE7E7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741721"/>
              </p:ext>
            </p:extLst>
          </p:nvPr>
        </p:nvGraphicFramePr>
        <p:xfrm>
          <a:off x="4581727" y="649480"/>
          <a:ext cx="3025303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78287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33CDC4-209D-4B4E-BF05-5EF7AE31D93B}"/>
              </a:ext>
            </a:extLst>
          </p:cNvPr>
          <p:cNvSpPr txBox="1"/>
          <p:nvPr/>
        </p:nvSpPr>
        <p:spPr>
          <a:xfrm>
            <a:off x="4629305" y="242371"/>
            <a:ext cx="6694454" cy="633469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SOSTENIBILIDAD</a:t>
            </a: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CONTEXTO. CUMPLIMIENTO NORMATIVO</a:t>
            </a: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DIAGNÓSTICO Y ANÁLISIS DE MATERIALIDAD</a:t>
            </a: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DIRECTOR DE SOSTENIBILIDAD</a:t>
            </a: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COMUNICACIÓN Y TRANSPARENCIA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hlinkClick r:id="rId3"/>
            <a:extLst>
              <a:ext uri="{FF2B5EF4-FFF2-40B4-BE49-F238E27FC236}">
                <a16:creationId xmlns:a16="http://schemas.microsoft.com/office/drawing/2014/main" id="{2ACC8ADB-6987-402C-AF6D-0E7025B2F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579" y="203812"/>
            <a:ext cx="1169512" cy="69957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C09E43A-713A-4ED2-9A35-83E332F87838}"/>
              </a:ext>
            </a:extLst>
          </p:cNvPr>
          <p:cNvSpPr/>
          <p:nvPr/>
        </p:nvSpPr>
        <p:spPr>
          <a:xfrm>
            <a:off x="4919007" y="4990060"/>
            <a:ext cx="5409282" cy="3525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05839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DA413-7CAA-4087-A648-5BD4AD48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94" y="288005"/>
            <a:ext cx="4553514" cy="1650963"/>
          </a:xfrm>
        </p:spPr>
        <p:txBody>
          <a:bodyPr>
            <a:normAutofit fontScale="90000"/>
          </a:bodyPr>
          <a:lstStyle/>
          <a:p>
            <a:r>
              <a:rPr lang="es-ES" sz="3600" dirty="0">
                <a:latin typeface="+mn-lt"/>
              </a:rPr>
              <a:t>Beneficios de la Estrategia de Sostenibilidad en una organización</a:t>
            </a:r>
          </a:p>
        </p:txBody>
      </p:sp>
      <p:pic>
        <p:nvPicPr>
          <p:cNvPr id="7" name="Picture 2" descr="concepto de tecnología ambiental. objetivos de desarrollo sostenible. ods. - sostenibilidad fotografías e imágenes de stock">
            <a:extLst>
              <a:ext uri="{FF2B5EF4-FFF2-40B4-BE49-F238E27FC236}">
                <a16:creationId xmlns:a16="http://schemas.microsoft.com/office/drawing/2014/main" id="{92101483-E4C1-4D04-9DD5-1A428FE09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136" y="4054206"/>
            <a:ext cx="4335417" cy="243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Marcador de contenido 2">
            <a:extLst>
              <a:ext uri="{FF2B5EF4-FFF2-40B4-BE49-F238E27FC236}">
                <a16:creationId xmlns:a16="http://schemas.microsoft.com/office/drawing/2014/main" id="{562FE954-8638-44EA-BBF6-8A5B4A2DA27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3243111"/>
              </p:ext>
            </p:extLst>
          </p:nvPr>
        </p:nvGraphicFramePr>
        <p:xfrm>
          <a:off x="5299113" y="1277957"/>
          <a:ext cx="6433851" cy="538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EFF42E0D-372F-4555-AEEA-8FF9E07F8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643" y="2853338"/>
            <a:ext cx="4240619" cy="912833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400" b="1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“La creatividad sin estrategia se llama “arte”. La creatividad con estrategia se llama “publicidad”. </a:t>
            </a:r>
            <a:endParaRPr lang="es-ES" sz="1400" b="1" spc="2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400" b="1" i="1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Jeff Richards</a:t>
            </a:r>
            <a:endParaRPr lang="es-ES" sz="1400" b="1" i="1" dirty="0"/>
          </a:p>
        </p:txBody>
      </p:sp>
      <p:pic>
        <p:nvPicPr>
          <p:cNvPr id="10" name="Imagen 9">
            <a:hlinkClick r:id="rId8"/>
            <a:extLst>
              <a:ext uri="{FF2B5EF4-FFF2-40B4-BE49-F238E27FC236}">
                <a16:creationId xmlns:a16="http://schemas.microsoft.com/office/drawing/2014/main" id="{D8BACBB6-443B-44A1-ACF6-181D7746C7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2579" y="203812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889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134327A1-C496-4BE8-B1A5-7765E70F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219" y="903795"/>
            <a:ext cx="3091607" cy="603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dirty="0" err="1">
                <a:ea typeface="+mj-ea"/>
                <a:cs typeface="+mj-cs"/>
              </a:rPr>
              <a:t>Conclusiones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1026" name="Picture 2" descr="vista superior de la palabra juntos hacemos una diferencia concepto escrito en un portátil con bolígrafo y portátil. - desarrollo sostenible, sostenibilidad, responsabilidad social fotografías e imágenes de stock">
            <a:extLst>
              <a:ext uri="{FF2B5EF4-FFF2-40B4-BE49-F238E27FC236}">
                <a16:creationId xmlns:a16="http://schemas.microsoft.com/office/drawing/2014/main" id="{EBE6BBD5-E0B7-4D08-A768-C5AF2818E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10612" b="-1"/>
          <a:stretch/>
        </p:blipFill>
        <p:spPr bwMode="auto">
          <a:xfrm>
            <a:off x="20" y="431"/>
            <a:ext cx="7262017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417E9DE6-1EBF-4EF4-BD44-D1794075A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8907" y="1655486"/>
            <a:ext cx="3757099" cy="4303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es-ES" dirty="0"/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s-ES" dirty="0"/>
              <a:t>Es </a:t>
            </a:r>
            <a:r>
              <a:rPr lang="en-US" altLang="es-ES" dirty="0" err="1"/>
              <a:t>imposible</a:t>
            </a:r>
            <a:r>
              <a:rPr lang="en-US" altLang="es-ES" dirty="0"/>
              <a:t> </a:t>
            </a:r>
            <a:r>
              <a:rPr lang="en-US" altLang="es-ES" dirty="0" err="1"/>
              <a:t>inhibirse</a:t>
            </a:r>
            <a:endParaRPr lang="en-US" altLang="es-ES" dirty="0"/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es-ES" dirty="0"/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s-ES" dirty="0"/>
              <a:t>Marco legal </a:t>
            </a:r>
            <a:r>
              <a:rPr lang="en-US" altLang="es-ES" dirty="0" err="1"/>
              <a:t>exigente</a:t>
            </a:r>
            <a:r>
              <a:rPr lang="en-US" altLang="es-ES" dirty="0"/>
              <a:t> y </a:t>
            </a:r>
            <a:r>
              <a:rPr lang="en-US" altLang="es-ES" dirty="0" err="1"/>
              <a:t>creciente</a:t>
            </a:r>
            <a:endParaRPr lang="en-US" altLang="es-ES" dirty="0"/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es-ES" dirty="0"/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s-ES" dirty="0"/>
              <a:t>Es </a:t>
            </a:r>
            <a:r>
              <a:rPr lang="en-US" altLang="es-ES" dirty="0" err="1"/>
              <a:t>el</a:t>
            </a:r>
            <a:r>
              <a:rPr lang="en-US" altLang="es-ES" dirty="0"/>
              <a:t> </a:t>
            </a:r>
            <a:r>
              <a:rPr lang="en-US" altLang="es-ES" dirty="0" err="1"/>
              <a:t>momento</a:t>
            </a:r>
            <a:r>
              <a:rPr lang="en-US" altLang="es-ES" dirty="0"/>
              <a:t> para </a:t>
            </a:r>
            <a:r>
              <a:rPr lang="en-US" altLang="es-ES" dirty="0" err="1"/>
              <a:t>adoptar</a:t>
            </a:r>
            <a:r>
              <a:rPr lang="en-US" altLang="es-ES" dirty="0"/>
              <a:t> un </a:t>
            </a:r>
            <a:r>
              <a:rPr lang="en-US" altLang="es-ES" dirty="0" err="1"/>
              <a:t>enfoque</a:t>
            </a:r>
            <a:r>
              <a:rPr lang="en-US" altLang="es-ES" dirty="0"/>
              <a:t> global, </a:t>
            </a:r>
            <a:r>
              <a:rPr lang="en-US" altLang="es-ES" dirty="0" err="1"/>
              <a:t>como</a:t>
            </a:r>
            <a:r>
              <a:rPr lang="en-US" altLang="es-ES" dirty="0"/>
              <a:t> se ha </a:t>
            </a:r>
            <a:r>
              <a:rPr lang="en-US" altLang="es-ES" dirty="0" err="1"/>
              <a:t>hecho</a:t>
            </a:r>
            <a:r>
              <a:rPr lang="en-US" altLang="es-ES" dirty="0"/>
              <a:t> con </a:t>
            </a:r>
            <a:r>
              <a:rPr lang="en-US" altLang="es-ES" dirty="0" err="1"/>
              <a:t>otras</a:t>
            </a:r>
            <a:r>
              <a:rPr lang="en-US" altLang="es-ES" dirty="0"/>
              <a:t> variables de </a:t>
            </a:r>
            <a:r>
              <a:rPr lang="en-US" altLang="es-ES" dirty="0" err="1"/>
              <a:t>gestión</a:t>
            </a:r>
            <a:endParaRPr lang="en-US" altLang="es-ES" dirty="0"/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es-ES" dirty="0"/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s-ES" dirty="0" err="1"/>
              <a:t>Invertir</a:t>
            </a:r>
            <a:r>
              <a:rPr lang="en-US" altLang="es-ES" dirty="0"/>
              <a:t> </a:t>
            </a:r>
            <a:r>
              <a:rPr lang="en-US" altLang="es-ES" dirty="0" err="1"/>
              <a:t>en</a:t>
            </a:r>
            <a:r>
              <a:rPr lang="en-US" altLang="es-ES" dirty="0"/>
              <a:t> </a:t>
            </a:r>
            <a:r>
              <a:rPr lang="en-US" altLang="es-ES" dirty="0" err="1"/>
              <a:t>sostenibilidad</a:t>
            </a:r>
            <a:r>
              <a:rPr lang="en-US" altLang="es-ES" dirty="0"/>
              <a:t> es rentable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hlinkClick r:id="rId3"/>
            <a:extLst>
              <a:ext uri="{FF2B5EF4-FFF2-40B4-BE49-F238E27FC236}">
                <a16:creationId xmlns:a16="http://schemas.microsoft.com/office/drawing/2014/main" id="{711B408F-3094-4F19-B208-DF7CF215E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579" y="203812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8976384" y="4419132"/>
            <a:ext cx="360048" cy="1170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 descr="Club Directores Calidad e Innovació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12" y="0"/>
            <a:ext cx="6015210" cy="6015210"/>
          </a:xfrm>
          <a:prstGeom prst="rect">
            <a:avLst/>
          </a:prstGeom>
        </p:spPr>
      </p:pic>
      <p:sp>
        <p:nvSpPr>
          <p:cNvPr id="20" name="Rectangle 5"/>
          <p:cNvSpPr txBox="1">
            <a:spLocks noChangeArrowheads="1"/>
          </p:cNvSpPr>
          <p:nvPr/>
        </p:nvSpPr>
        <p:spPr>
          <a:xfrm>
            <a:off x="5375904" y="3879060"/>
            <a:ext cx="5130684" cy="1080144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6000"/>
              </a:lnSpc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HelveticaNeueLT Std Med Cn" pitchFamily="34" charset="0"/>
                <a:cs typeface="Tahoma" pitchFamily="34" charset="0"/>
              </a:rPr>
              <a:t>Muchas gracias</a:t>
            </a:r>
          </a:p>
        </p:txBody>
      </p:sp>
      <p:pic>
        <p:nvPicPr>
          <p:cNvPr id="5" name="Imagen 4">
            <a:hlinkClick r:id="rId4"/>
            <a:extLst>
              <a:ext uri="{FF2B5EF4-FFF2-40B4-BE49-F238E27FC236}">
                <a16:creationId xmlns:a16="http://schemas.microsoft.com/office/drawing/2014/main" id="{B5DBCBAB-437E-489F-BF27-DE4349124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2579" y="203812"/>
            <a:ext cx="1169512" cy="699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B5AC29-9408-4AC6-9EFD-2625EBA1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Tipos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estrategia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Sostenibilidad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8B8E2D-554C-43AA-A2C2-CE05C6DC5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5841" y="904830"/>
            <a:ext cx="4862447" cy="43643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algn="just"/>
            <a:r>
              <a:rPr lang="en-US" sz="2000" b="1" dirty="0" err="1"/>
              <a:t>Inactiva</a:t>
            </a:r>
            <a:r>
              <a:rPr lang="en-US" sz="2000" b="1" dirty="0"/>
              <a:t>: </a:t>
            </a:r>
            <a:r>
              <a:rPr lang="en-US" sz="2000" i="1" dirty="0" err="1"/>
              <a:t>niega</a:t>
            </a:r>
            <a:r>
              <a:rPr lang="en-US" sz="2000" i="1" dirty="0"/>
              <a:t> que </a:t>
            </a:r>
            <a:r>
              <a:rPr lang="en-US" sz="2000" i="1" dirty="0" err="1"/>
              <a:t>exista</a:t>
            </a:r>
            <a:r>
              <a:rPr lang="en-US" sz="2000" i="1" dirty="0"/>
              <a:t> un </a:t>
            </a:r>
            <a:r>
              <a:rPr lang="en-US" sz="2000" i="1" dirty="0" err="1"/>
              <a:t>problema</a:t>
            </a:r>
            <a:endParaRPr lang="en-US" sz="2000" i="1" dirty="0"/>
          </a:p>
          <a:p>
            <a:pPr marL="0" indent="0" algn="just">
              <a:buNone/>
            </a:pPr>
            <a:endParaRPr lang="en-US" sz="2000" i="1" dirty="0"/>
          </a:p>
          <a:p>
            <a:pPr marL="0" algn="just"/>
            <a:r>
              <a:rPr lang="en-US" sz="2000" b="1" dirty="0" err="1"/>
              <a:t>Seguidora</a:t>
            </a:r>
            <a:r>
              <a:rPr lang="en-US" sz="2000" b="1" dirty="0"/>
              <a:t>: </a:t>
            </a:r>
            <a:r>
              <a:rPr lang="en-US" sz="2000" i="1" dirty="0"/>
              <a:t>se </a:t>
            </a:r>
            <a:r>
              <a:rPr lang="en-US" sz="2000" i="1" dirty="0" err="1"/>
              <a:t>sigue</a:t>
            </a:r>
            <a:r>
              <a:rPr lang="en-US" sz="2000" i="1" dirty="0"/>
              <a:t> la </a:t>
            </a:r>
            <a:r>
              <a:rPr lang="en-US" sz="2000" i="1" dirty="0" err="1"/>
              <a:t>tendencia</a:t>
            </a:r>
            <a:endParaRPr lang="en-US" sz="2000" i="1" dirty="0"/>
          </a:p>
          <a:p>
            <a:pPr marL="0" algn="just"/>
            <a:endParaRPr lang="en-US" sz="2000" i="1" dirty="0"/>
          </a:p>
          <a:p>
            <a:pPr marL="0" algn="just"/>
            <a:r>
              <a:rPr lang="en-US" sz="2000" b="1" dirty="0" err="1"/>
              <a:t>Reactiva</a:t>
            </a:r>
            <a:r>
              <a:rPr lang="en-US" sz="2000" b="1" dirty="0"/>
              <a:t>: </a:t>
            </a:r>
            <a:r>
              <a:rPr lang="en-US" sz="2000" i="1" dirty="0"/>
              <a:t>no </a:t>
            </a:r>
            <a:r>
              <a:rPr lang="en-US" sz="2000" i="1" dirty="0" err="1"/>
              <a:t>ve</a:t>
            </a:r>
            <a:r>
              <a:rPr lang="en-US" sz="2000" i="1" dirty="0"/>
              <a:t> </a:t>
            </a:r>
            <a:r>
              <a:rPr lang="en-US" sz="2000" i="1" dirty="0" err="1"/>
              <a:t>el</a:t>
            </a:r>
            <a:r>
              <a:rPr lang="en-US" sz="2000" i="1" dirty="0"/>
              <a:t> valor de la </a:t>
            </a:r>
            <a:r>
              <a:rPr lang="en-US" sz="2000" i="1" dirty="0" err="1"/>
              <a:t>sostenibilidad</a:t>
            </a:r>
            <a:endParaRPr lang="en-US" sz="2000" i="1" dirty="0"/>
          </a:p>
          <a:p>
            <a:pPr marL="0" indent="0" algn="just">
              <a:buNone/>
            </a:pPr>
            <a:endParaRPr lang="en-US" sz="2000" i="1" dirty="0"/>
          </a:p>
          <a:p>
            <a:pPr algn="just"/>
            <a:r>
              <a:rPr lang="en-US" sz="2000" b="1" dirty="0" err="1"/>
              <a:t>Proactiva</a:t>
            </a:r>
            <a:r>
              <a:rPr lang="en-US" sz="2000" b="1" dirty="0"/>
              <a:t>: </a:t>
            </a:r>
            <a:r>
              <a:rPr lang="en-US" sz="2000" i="1" dirty="0" err="1"/>
              <a:t>considera</a:t>
            </a:r>
            <a:r>
              <a:rPr lang="en-US" sz="2000" i="1" dirty="0"/>
              <a:t> la </a:t>
            </a:r>
            <a:r>
              <a:rPr lang="en-US" sz="2000" i="1" dirty="0" err="1"/>
              <a:t>sostenibilidad</a:t>
            </a:r>
            <a:r>
              <a:rPr lang="en-US" sz="2000" i="1" dirty="0"/>
              <a:t> </a:t>
            </a:r>
            <a:r>
              <a:rPr lang="en-US" sz="2000" i="1" dirty="0" err="1"/>
              <a:t>como</a:t>
            </a:r>
            <a:r>
              <a:rPr lang="en-US" sz="2000" i="1" dirty="0"/>
              <a:t> una </a:t>
            </a:r>
            <a:r>
              <a:rPr lang="en-US" sz="2000" i="1" dirty="0" err="1"/>
              <a:t>responsabilidad</a:t>
            </a:r>
            <a:endParaRPr lang="en-US" sz="2000" i="1" dirty="0"/>
          </a:p>
          <a:p>
            <a:pPr marL="0" indent="0" algn="just">
              <a:buNone/>
            </a:pPr>
            <a:endParaRPr lang="en-US" sz="2000" i="1" dirty="0"/>
          </a:p>
          <a:p>
            <a:pPr marL="0" algn="just"/>
            <a:r>
              <a:rPr lang="en-US" sz="2000" b="1" dirty="0" err="1"/>
              <a:t>Hiperactiva</a:t>
            </a:r>
            <a:r>
              <a:rPr lang="en-US" sz="2000" b="1" dirty="0"/>
              <a:t>: </a:t>
            </a:r>
            <a:r>
              <a:rPr lang="en-US" sz="2000" i="1" dirty="0"/>
              <a:t>la </a:t>
            </a:r>
            <a:r>
              <a:rPr lang="en-US" sz="2000" i="1" dirty="0" err="1"/>
              <a:t>sostenibilidad</a:t>
            </a:r>
            <a:r>
              <a:rPr lang="en-US" sz="2000" i="1" dirty="0"/>
              <a:t> es una </a:t>
            </a:r>
            <a:r>
              <a:rPr lang="en-US" sz="2000" i="1" dirty="0" err="1"/>
              <a:t>necesidad</a:t>
            </a:r>
            <a:r>
              <a:rPr lang="en-US" sz="2000" i="1" dirty="0"/>
              <a:t> y una </a:t>
            </a:r>
            <a:r>
              <a:rPr lang="en-US" sz="2000" i="1" dirty="0" err="1"/>
              <a:t>oportunidad</a:t>
            </a:r>
            <a:r>
              <a:rPr lang="en-US" sz="2000" i="1" dirty="0"/>
              <a:t>   </a:t>
            </a:r>
          </a:p>
          <a:p>
            <a:pPr marL="0"/>
            <a:endParaRPr lang="en-US" sz="2000" i="1" dirty="0"/>
          </a:p>
        </p:txBody>
      </p:sp>
      <p:pic>
        <p:nvPicPr>
          <p:cNvPr id="15" name="Imagen 14">
            <a:hlinkClick r:id="rId2"/>
            <a:extLst>
              <a:ext uri="{FF2B5EF4-FFF2-40B4-BE49-F238E27FC236}">
                <a16:creationId xmlns:a16="http://schemas.microsoft.com/office/drawing/2014/main" id="{AD948412-C885-4C15-AD63-42EE002CF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579" y="203812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5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33CDC4-209D-4B4E-BF05-5EF7AE31D93B}"/>
              </a:ext>
            </a:extLst>
          </p:cNvPr>
          <p:cNvSpPr txBox="1"/>
          <p:nvPr/>
        </p:nvSpPr>
        <p:spPr>
          <a:xfrm>
            <a:off x="4637295" y="251510"/>
            <a:ext cx="6694454" cy="633469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ffectLst/>
              </a:rPr>
              <a:t>LA SOSTENIBILIDAD</a:t>
            </a:r>
          </a:p>
          <a:p>
            <a:pPr marL="5715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DIAGNÓSTICO Y ANÁLISIS DE MATERIALIDAD</a:t>
            </a: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ffectLst/>
              </a:rPr>
              <a:t>PLAN DIRECTOR DE SOSTENIBILIDAD</a:t>
            </a: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ffectLst/>
              </a:rPr>
              <a:t>COMUNICACIÓN Y TRANSPARENCIA</a:t>
            </a:r>
          </a:p>
          <a:p>
            <a:pPr marL="228600" lvl="0">
              <a:lnSpc>
                <a:spcPct val="90000"/>
              </a:lnSpc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228600" lvl="0">
              <a:lnSpc>
                <a:spcPct val="90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n-US" sz="2000" b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Imagen 9">
            <a:hlinkClick r:id="rId3"/>
            <a:extLst>
              <a:ext uri="{FF2B5EF4-FFF2-40B4-BE49-F238E27FC236}">
                <a16:creationId xmlns:a16="http://schemas.microsoft.com/office/drawing/2014/main" id="{2ACC8ADB-6987-402C-AF6D-0E7025B2F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579" y="203812"/>
            <a:ext cx="1169512" cy="69957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C09E43A-713A-4ED2-9A35-83E332F87838}"/>
              </a:ext>
            </a:extLst>
          </p:cNvPr>
          <p:cNvSpPr/>
          <p:nvPr/>
        </p:nvSpPr>
        <p:spPr>
          <a:xfrm>
            <a:off x="4905054" y="1949986"/>
            <a:ext cx="5409282" cy="3525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bg1"/>
                </a:solidFill>
              </a:rPr>
              <a:t>CONTEXTO. CUMPLIMIENTO NORMATIVO</a:t>
            </a:r>
          </a:p>
        </p:txBody>
      </p:sp>
    </p:spTree>
    <p:extLst>
      <p:ext uri="{BB962C8B-B14F-4D97-AF65-F5344CB8AC3E}">
        <p14:creationId xmlns:p14="http://schemas.microsoft.com/office/powerpoint/2010/main" val="226148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8">
            <a:extLst>
              <a:ext uri="{FF2B5EF4-FFF2-40B4-BE49-F238E27FC236}">
                <a16:creationId xmlns:a16="http://schemas.microsoft.com/office/drawing/2014/main" id="{CCD665F7-3505-4200-A1A3-ECD128D09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6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Contexto legal y marco normativo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08FAF14-CE4E-4459-85B5-504E599BC7A2}"/>
              </a:ext>
            </a:extLst>
          </p:cNvPr>
          <p:cNvSpPr/>
          <p:nvPr/>
        </p:nvSpPr>
        <p:spPr bwMode="auto">
          <a:xfrm>
            <a:off x="1406223" y="2124290"/>
            <a:ext cx="1512168" cy="432048"/>
          </a:xfrm>
          <a:prstGeom prst="roundRect">
            <a:avLst/>
          </a:prstGeom>
          <a:solidFill>
            <a:srgbClr val="2222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 New Roman" pitchFamily="18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1AF8624-B98A-4F19-8D56-044A9A4E11B6}"/>
              </a:ext>
            </a:extLst>
          </p:cNvPr>
          <p:cNvSpPr/>
          <p:nvPr/>
        </p:nvSpPr>
        <p:spPr bwMode="auto">
          <a:xfrm>
            <a:off x="2918391" y="2113654"/>
            <a:ext cx="1512168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 New Roman" pitchFamily="18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01826AC-8AF8-4AB1-AA50-40052101E5C3}"/>
              </a:ext>
            </a:extLst>
          </p:cNvPr>
          <p:cNvSpPr/>
          <p:nvPr/>
        </p:nvSpPr>
        <p:spPr bwMode="auto">
          <a:xfrm>
            <a:off x="4430535" y="2113654"/>
            <a:ext cx="1728217" cy="43204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 New Roman" pitchFamily="18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8D1B6C9-3FB8-4541-86AD-F73D10790824}"/>
              </a:ext>
            </a:extLst>
          </p:cNvPr>
          <p:cNvSpPr/>
          <p:nvPr/>
        </p:nvSpPr>
        <p:spPr bwMode="auto">
          <a:xfrm>
            <a:off x="6158751" y="2113654"/>
            <a:ext cx="1512168" cy="43204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 New Roman" pitchFamily="18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99302C3-6E2E-4A54-84ED-8F6B0E530ECB}"/>
              </a:ext>
            </a:extLst>
          </p:cNvPr>
          <p:cNvSpPr/>
          <p:nvPr/>
        </p:nvSpPr>
        <p:spPr bwMode="auto">
          <a:xfrm>
            <a:off x="7670919" y="2113654"/>
            <a:ext cx="1502389" cy="432048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 New Roman" pitchFamily="18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C65C30F-39CB-47BE-B529-614BB23877A9}"/>
              </a:ext>
            </a:extLst>
          </p:cNvPr>
          <p:cNvSpPr/>
          <p:nvPr/>
        </p:nvSpPr>
        <p:spPr bwMode="auto">
          <a:xfrm>
            <a:off x="1262207" y="2124290"/>
            <a:ext cx="432000" cy="432000"/>
          </a:xfrm>
          <a:prstGeom prst="ellipse">
            <a:avLst/>
          </a:prstGeom>
          <a:solidFill>
            <a:srgbClr val="22228B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49C1071-A381-408B-AA92-BD824AB0803E}"/>
              </a:ext>
            </a:extLst>
          </p:cNvPr>
          <p:cNvSpPr/>
          <p:nvPr/>
        </p:nvSpPr>
        <p:spPr bwMode="auto">
          <a:xfrm>
            <a:off x="1304447" y="2158580"/>
            <a:ext cx="36000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35A2A2D-F60B-49C2-894C-080469809F2B}"/>
              </a:ext>
            </a:extLst>
          </p:cNvPr>
          <p:cNvSpPr/>
          <p:nvPr/>
        </p:nvSpPr>
        <p:spPr bwMode="auto">
          <a:xfrm>
            <a:off x="2702415" y="2117988"/>
            <a:ext cx="432000" cy="43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8A33A1A-6D2D-4F50-BFC5-1E9C42B8FBBB}"/>
              </a:ext>
            </a:extLst>
          </p:cNvPr>
          <p:cNvSpPr/>
          <p:nvPr/>
        </p:nvSpPr>
        <p:spPr bwMode="auto">
          <a:xfrm>
            <a:off x="2737593" y="2151566"/>
            <a:ext cx="36000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54DE96-73B6-4239-B99E-2AF16F20D5D2}"/>
              </a:ext>
            </a:extLst>
          </p:cNvPr>
          <p:cNvSpPr/>
          <p:nvPr/>
        </p:nvSpPr>
        <p:spPr bwMode="auto">
          <a:xfrm>
            <a:off x="4214535" y="2111638"/>
            <a:ext cx="432000" cy="432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B36D033-3BFF-45E1-92D1-2B9CB9725622}"/>
              </a:ext>
            </a:extLst>
          </p:cNvPr>
          <p:cNvSpPr/>
          <p:nvPr/>
        </p:nvSpPr>
        <p:spPr bwMode="auto">
          <a:xfrm>
            <a:off x="4253244" y="2152278"/>
            <a:ext cx="36000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AA587C8-D23A-4523-82B3-F0EC0CA08E6C}"/>
              </a:ext>
            </a:extLst>
          </p:cNvPr>
          <p:cNvSpPr/>
          <p:nvPr/>
        </p:nvSpPr>
        <p:spPr bwMode="auto">
          <a:xfrm>
            <a:off x="5942775" y="2111590"/>
            <a:ext cx="432000" cy="432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5287FAF-FC29-4BC5-9611-B18238F118AA}"/>
              </a:ext>
            </a:extLst>
          </p:cNvPr>
          <p:cNvSpPr/>
          <p:nvPr/>
        </p:nvSpPr>
        <p:spPr bwMode="auto">
          <a:xfrm>
            <a:off x="5981564" y="2160297"/>
            <a:ext cx="36000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F39650F6-C465-4248-98EC-14DE4A5E13E7}"/>
              </a:ext>
            </a:extLst>
          </p:cNvPr>
          <p:cNvSpPr/>
          <p:nvPr/>
        </p:nvSpPr>
        <p:spPr bwMode="auto">
          <a:xfrm>
            <a:off x="7454895" y="2111590"/>
            <a:ext cx="432000" cy="43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DD0FE719-F1A4-462E-A183-975B40A1EE01}"/>
              </a:ext>
            </a:extLst>
          </p:cNvPr>
          <p:cNvSpPr/>
          <p:nvPr/>
        </p:nvSpPr>
        <p:spPr bwMode="auto">
          <a:xfrm>
            <a:off x="7492892" y="2159585"/>
            <a:ext cx="36000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A72B261-85B9-4ACB-AC2F-1092381E23F4}"/>
              </a:ext>
            </a:extLst>
          </p:cNvPr>
          <p:cNvSpPr txBox="1"/>
          <p:nvPr/>
        </p:nvSpPr>
        <p:spPr>
          <a:xfrm>
            <a:off x="1785314" y="2177430"/>
            <a:ext cx="817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</a:rPr>
              <a:t>2000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221151C-E14B-4D67-9483-F4A5FB2194A6}"/>
              </a:ext>
            </a:extLst>
          </p:cNvPr>
          <p:cNvSpPr txBox="1"/>
          <p:nvPr/>
        </p:nvSpPr>
        <p:spPr>
          <a:xfrm>
            <a:off x="3252947" y="2179346"/>
            <a:ext cx="817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</a:rPr>
              <a:t>2014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DFBBCF6-5F6C-4CC4-8A5F-8003A13F9280}"/>
              </a:ext>
            </a:extLst>
          </p:cNvPr>
          <p:cNvSpPr txBox="1"/>
          <p:nvPr/>
        </p:nvSpPr>
        <p:spPr>
          <a:xfrm>
            <a:off x="5006624" y="2172996"/>
            <a:ext cx="817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</a:rPr>
              <a:t>2015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B538737-7E25-433E-8342-12B5743225DA}"/>
              </a:ext>
            </a:extLst>
          </p:cNvPr>
          <p:cNvSpPr txBox="1"/>
          <p:nvPr/>
        </p:nvSpPr>
        <p:spPr>
          <a:xfrm>
            <a:off x="6518792" y="2163298"/>
            <a:ext cx="817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</a:rPr>
              <a:t>2018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8624FCC-E400-432F-8ADF-B82F3093B1C2}"/>
              </a:ext>
            </a:extLst>
          </p:cNvPr>
          <p:cNvSpPr txBox="1"/>
          <p:nvPr/>
        </p:nvSpPr>
        <p:spPr>
          <a:xfrm>
            <a:off x="8077483" y="2156948"/>
            <a:ext cx="817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</a:rPr>
              <a:t>2020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79D8E26-D058-49F3-8E4B-7D3D5B0FD281}"/>
              </a:ext>
            </a:extLst>
          </p:cNvPr>
          <p:cNvSpPr txBox="1"/>
          <p:nvPr/>
        </p:nvSpPr>
        <p:spPr>
          <a:xfrm>
            <a:off x="1086989" y="2831671"/>
            <a:ext cx="168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22228B"/>
                </a:solidFill>
                <a:latin typeface="Arial" panose="020B0604020202020204" pitchFamily="34" charset="0"/>
              </a:rPr>
              <a:t>Publicación de los objetivos del Milenio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A1983DE-DBC1-4BAF-B7F7-D583B32BDCFE}"/>
              </a:ext>
            </a:extLst>
          </p:cNvPr>
          <p:cNvSpPr txBox="1"/>
          <p:nvPr/>
        </p:nvSpPr>
        <p:spPr>
          <a:xfrm>
            <a:off x="2774375" y="283167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22228B"/>
                </a:solidFill>
                <a:latin typeface="Arial" panose="020B0604020202020204" pitchFamily="34" charset="0"/>
              </a:rPr>
              <a:t>Borrador Paquete economía circular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CE06CB0-9404-41D9-9D22-473A4518D654}"/>
              </a:ext>
            </a:extLst>
          </p:cNvPr>
          <p:cNvSpPr txBox="1"/>
          <p:nvPr/>
        </p:nvSpPr>
        <p:spPr>
          <a:xfrm>
            <a:off x="4440676" y="4664586"/>
            <a:ext cx="17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22228B"/>
                </a:solidFill>
                <a:latin typeface="Arial" panose="020B0604020202020204" pitchFamily="34" charset="0"/>
              </a:rPr>
              <a:t>Agenda 2030 Objetivos de Desarrollo Sostenible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DE413D9-5124-46ED-AD37-E4F5F6BA9291}"/>
              </a:ext>
            </a:extLst>
          </p:cNvPr>
          <p:cNvSpPr txBox="1"/>
          <p:nvPr/>
        </p:nvSpPr>
        <p:spPr>
          <a:xfrm>
            <a:off x="4506099" y="3263719"/>
            <a:ext cx="1646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22228B"/>
                </a:solidFill>
                <a:latin typeface="Arial" panose="020B0604020202020204" pitchFamily="34" charset="0"/>
              </a:rPr>
              <a:t>Paquete de Economía Circular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1EF22D0-4AFE-447B-8C8D-1AB6F7E846D4}"/>
              </a:ext>
            </a:extLst>
          </p:cNvPr>
          <p:cNvSpPr txBox="1"/>
          <p:nvPr/>
        </p:nvSpPr>
        <p:spPr>
          <a:xfrm>
            <a:off x="4502567" y="283167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22228B"/>
                </a:solidFill>
                <a:latin typeface="Arial" panose="020B0604020202020204" pitchFamily="34" charset="0"/>
              </a:rPr>
              <a:t>Acuerdo de París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7900EAE-244A-42ED-92EA-3D4BDBA65195}"/>
              </a:ext>
            </a:extLst>
          </p:cNvPr>
          <p:cNvSpPr txBox="1"/>
          <p:nvPr/>
        </p:nvSpPr>
        <p:spPr>
          <a:xfrm>
            <a:off x="6230807" y="2833412"/>
            <a:ext cx="172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22228B"/>
                </a:solidFill>
                <a:latin typeface="Arial" panose="020B0604020202020204" pitchFamily="34" charset="0"/>
              </a:rPr>
              <a:t>Publicación Estrategia Europea de Plásticos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A087BBE-F666-4D24-BBDB-25A6A483C1C0}"/>
              </a:ext>
            </a:extLst>
          </p:cNvPr>
          <p:cNvSpPr txBox="1"/>
          <p:nvPr/>
        </p:nvSpPr>
        <p:spPr>
          <a:xfrm>
            <a:off x="7958953" y="2831671"/>
            <a:ext cx="136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22228B"/>
                </a:solidFill>
                <a:latin typeface="Arial" panose="020B0604020202020204" pitchFamily="34" charset="0"/>
              </a:rPr>
              <a:t>Publicación de el Pacto Verde</a:t>
            </a:r>
          </a:p>
        </p:txBody>
      </p: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D2D65DFB-A96A-4A0C-8A5D-865C904544CB}"/>
              </a:ext>
            </a:extLst>
          </p:cNvPr>
          <p:cNvCxnSpPr>
            <a:cxnSpLocks/>
            <a:stCxn id="13" idx="4"/>
            <a:endCxn id="28" idx="0"/>
          </p:cNvCxnSpPr>
          <p:nvPr/>
        </p:nvCxnSpPr>
        <p:spPr bwMode="auto">
          <a:xfrm rot="16200000" flipH="1">
            <a:off x="1566754" y="2467743"/>
            <a:ext cx="275380" cy="452475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2AEF6B0-C6CF-462D-9F58-F509F3C53E52}"/>
              </a:ext>
            </a:extLst>
          </p:cNvPr>
          <p:cNvSpPr txBox="1"/>
          <p:nvPr/>
        </p:nvSpPr>
        <p:spPr>
          <a:xfrm>
            <a:off x="1086823" y="3263718"/>
            <a:ext cx="1687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rgbClr val="22228B"/>
                </a:solidFill>
                <a:latin typeface="Arial" panose="020B0604020202020204" pitchFamily="34" charset="0"/>
              </a:rPr>
              <a:t>Publicación de los 8 objetivos del milenio</a:t>
            </a:r>
          </a:p>
        </p:txBody>
      </p:sp>
      <p:cxnSp>
        <p:nvCxnSpPr>
          <p:cNvPr id="37" name="Conector: angular 36">
            <a:extLst>
              <a:ext uri="{FF2B5EF4-FFF2-40B4-BE49-F238E27FC236}">
                <a16:creationId xmlns:a16="http://schemas.microsoft.com/office/drawing/2014/main" id="{6572AA5C-D2DC-42F0-8E44-D2AE34B10CFC}"/>
              </a:ext>
            </a:extLst>
          </p:cNvPr>
          <p:cNvCxnSpPr>
            <a:cxnSpLocks/>
            <a:stCxn id="15" idx="4"/>
            <a:endCxn id="29" idx="0"/>
          </p:cNvCxnSpPr>
          <p:nvPr/>
        </p:nvCxnSpPr>
        <p:spPr bwMode="auto">
          <a:xfrm rot="16200000" flipH="1">
            <a:off x="3083596" y="2384807"/>
            <a:ext cx="281682" cy="61204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Conector: angular 37">
            <a:extLst>
              <a:ext uri="{FF2B5EF4-FFF2-40B4-BE49-F238E27FC236}">
                <a16:creationId xmlns:a16="http://schemas.microsoft.com/office/drawing/2014/main" id="{EADF2E08-B7E4-4A2F-A37D-297956FD1023}"/>
              </a:ext>
            </a:extLst>
          </p:cNvPr>
          <p:cNvCxnSpPr>
            <a:cxnSpLocks/>
            <a:stCxn id="17" idx="4"/>
            <a:endCxn id="32" idx="0"/>
          </p:cNvCxnSpPr>
          <p:nvPr/>
        </p:nvCxnSpPr>
        <p:spPr bwMode="auto">
          <a:xfrm rot="16200000" flipH="1">
            <a:off x="4736581" y="2237592"/>
            <a:ext cx="288032" cy="900124"/>
          </a:xfrm>
          <a:prstGeom prst="bentConnector3">
            <a:avLst>
              <a:gd name="adj1" fmla="val 46323"/>
            </a:avLst>
          </a:prstGeom>
          <a:solidFill>
            <a:schemeClr val="accent1"/>
          </a:solidFill>
          <a:ln w="190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B95FDE8-FA6F-4999-AE8E-4AEC60DD7F0D}"/>
              </a:ext>
            </a:extLst>
          </p:cNvPr>
          <p:cNvSpPr txBox="1"/>
          <p:nvPr/>
        </p:nvSpPr>
        <p:spPr>
          <a:xfrm>
            <a:off x="4174306" y="3707960"/>
            <a:ext cx="230425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s-ES" sz="800" dirty="0">
                <a:solidFill>
                  <a:srgbClr val="22228B"/>
                </a:solidFill>
                <a:latin typeface="Arial" panose="020B0604020202020204" pitchFamily="34" charset="0"/>
              </a:rPr>
              <a:t>Cuatro Pilares: producción, consumo, residuos, materias prima secundarias</a:t>
            </a:r>
          </a:p>
          <a:p>
            <a:pPr algn="ctr"/>
            <a:r>
              <a:rPr lang="es-ES" sz="800" dirty="0">
                <a:solidFill>
                  <a:srgbClr val="22228B"/>
                </a:solidFill>
                <a:latin typeface="Arial" panose="020B0604020202020204" pitchFamily="34" charset="0"/>
              </a:rPr>
              <a:t>Cinco áreas prioritarias: plásticos, residuo alimentario, materias primas críticas, construcción y demolición, biomasa</a:t>
            </a:r>
          </a:p>
        </p:txBody>
      </p:sp>
      <p:cxnSp>
        <p:nvCxnSpPr>
          <p:cNvPr id="40" name="Conector: angular 39">
            <a:extLst>
              <a:ext uri="{FF2B5EF4-FFF2-40B4-BE49-F238E27FC236}">
                <a16:creationId xmlns:a16="http://schemas.microsoft.com/office/drawing/2014/main" id="{4567F788-3413-4884-8BC5-12C53E56198B}"/>
              </a:ext>
            </a:extLst>
          </p:cNvPr>
          <p:cNvCxnSpPr>
            <a:cxnSpLocks/>
            <a:stCxn id="32" idx="2"/>
            <a:endCxn id="31" idx="0"/>
          </p:cNvCxnSpPr>
          <p:nvPr/>
        </p:nvCxnSpPr>
        <p:spPr bwMode="auto">
          <a:xfrm rot="5400000">
            <a:off x="4946240" y="2867333"/>
            <a:ext cx="143083" cy="62575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6CD724B-ADA3-4CA1-8979-05D86830E683}"/>
              </a:ext>
            </a:extLst>
          </p:cNvPr>
          <p:cNvSpPr txBox="1"/>
          <p:nvPr/>
        </p:nvSpPr>
        <p:spPr>
          <a:xfrm>
            <a:off x="4495777" y="5278022"/>
            <a:ext cx="1687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rgbClr val="22228B"/>
                </a:solidFill>
                <a:latin typeface="Arial" panose="020B0604020202020204" pitchFamily="34" charset="0"/>
              </a:rPr>
              <a:t>Renovación de los compromisos de los Objetivos del Milenio. </a:t>
            </a:r>
          </a:p>
        </p:txBody>
      </p:sp>
      <p:cxnSp>
        <p:nvCxnSpPr>
          <p:cNvPr id="43" name="Conector: angular 42">
            <a:extLst>
              <a:ext uri="{FF2B5EF4-FFF2-40B4-BE49-F238E27FC236}">
                <a16:creationId xmlns:a16="http://schemas.microsoft.com/office/drawing/2014/main" id="{6A00C25D-ED16-4063-9FDD-DE5F3505691B}"/>
              </a:ext>
            </a:extLst>
          </p:cNvPr>
          <p:cNvCxnSpPr>
            <a:cxnSpLocks/>
            <a:stCxn id="19" idx="4"/>
            <a:endCxn id="33" idx="0"/>
          </p:cNvCxnSpPr>
          <p:nvPr/>
        </p:nvCxnSpPr>
        <p:spPr bwMode="auto">
          <a:xfrm rot="16200000" flipH="1">
            <a:off x="6481918" y="2220448"/>
            <a:ext cx="289821" cy="93610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1CF91D0-B1AF-4ABE-A8D3-DA416A4EFEDB}"/>
              </a:ext>
            </a:extLst>
          </p:cNvPr>
          <p:cNvSpPr txBox="1"/>
          <p:nvPr/>
        </p:nvSpPr>
        <p:spPr>
          <a:xfrm>
            <a:off x="6255524" y="3479743"/>
            <a:ext cx="1687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rgbClr val="22228B"/>
                </a:solidFill>
                <a:latin typeface="Arial" panose="020B0604020202020204" pitchFamily="34" charset="0"/>
              </a:rPr>
              <a:t>Reciclaje rentable, frenar residuos plásticos y basura marina, fomentar innovación en </a:t>
            </a:r>
            <a:r>
              <a:rPr lang="es-ES" sz="800" b="1" dirty="0">
                <a:solidFill>
                  <a:srgbClr val="22228B"/>
                </a:solidFill>
                <a:latin typeface="Arial" panose="020B0604020202020204" pitchFamily="34" charset="0"/>
              </a:rPr>
              <a:t>soluciones circulares</a:t>
            </a:r>
            <a:endParaRPr lang="es-ES" sz="800" dirty="0">
              <a:solidFill>
                <a:srgbClr val="22228B"/>
              </a:solidFill>
              <a:latin typeface="Arial" panose="020B060402020202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E53ADFBC-F4EC-4844-ACB0-3494D0F7359A}"/>
              </a:ext>
            </a:extLst>
          </p:cNvPr>
          <p:cNvSpPr txBox="1"/>
          <p:nvPr/>
        </p:nvSpPr>
        <p:spPr>
          <a:xfrm>
            <a:off x="7840475" y="3327016"/>
            <a:ext cx="1687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solidFill>
                  <a:srgbClr val="22228B"/>
                </a:solidFill>
                <a:latin typeface="Arial" panose="020B0604020202020204" pitchFamily="34" charset="0"/>
              </a:rPr>
              <a:t>Prioridades: diseño sostenible de los productos, cadenas de valor clave, menos residuos (más valor)</a:t>
            </a:r>
          </a:p>
        </p:txBody>
      </p: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id="{2E5E752F-7457-4CA0-8A79-DDF8710689DC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7994038" y="2245977"/>
            <a:ext cx="289821" cy="936104"/>
          </a:xfrm>
          <a:prstGeom prst="bentConnector3">
            <a:avLst>
              <a:gd name="adj1" fmla="val 49999"/>
            </a:avLst>
          </a:prstGeom>
          <a:solidFill>
            <a:schemeClr val="accent1"/>
          </a:solidFill>
          <a:ln w="190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F5E5EC25-1BC6-4A1A-88FE-D82D26D8FA0A}"/>
              </a:ext>
            </a:extLst>
          </p:cNvPr>
          <p:cNvCxnSpPr>
            <a:cxnSpLocks/>
            <a:stCxn id="29" idx="2"/>
            <a:endCxn id="31" idx="1"/>
          </p:cNvCxnSpPr>
          <p:nvPr/>
        </p:nvCxnSpPr>
        <p:spPr bwMode="auto">
          <a:xfrm rot="16200000" flipH="1">
            <a:off x="3917670" y="2906124"/>
            <a:ext cx="201216" cy="975639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Conector: angular 49">
            <a:extLst>
              <a:ext uri="{FF2B5EF4-FFF2-40B4-BE49-F238E27FC236}">
                <a16:creationId xmlns:a16="http://schemas.microsoft.com/office/drawing/2014/main" id="{F2F3251E-A6E0-47C7-B145-CEAE0D320635}"/>
              </a:ext>
            </a:extLst>
          </p:cNvPr>
          <p:cNvCxnSpPr>
            <a:cxnSpLocks/>
          </p:cNvCxnSpPr>
          <p:nvPr/>
        </p:nvCxnSpPr>
        <p:spPr bwMode="auto">
          <a:xfrm>
            <a:off x="2029890" y="3778365"/>
            <a:ext cx="2184645" cy="14443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E11B142-6499-40DA-AECD-DFE31A1B2904}"/>
              </a:ext>
            </a:extLst>
          </p:cNvPr>
          <p:cNvSpPr txBox="1"/>
          <p:nvPr/>
        </p:nvSpPr>
        <p:spPr>
          <a:xfrm>
            <a:off x="7783530" y="5354264"/>
            <a:ext cx="1646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22228B"/>
                </a:solidFill>
                <a:latin typeface="Arial" panose="020B0604020202020204" pitchFamily="34" charset="0"/>
              </a:rPr>
              <a:t>Estrategia de Economía Circular</a:t>
            </a:r>
          </a:p>
        </p:txBody>
      </p:sp>
      <p:cxnSp>
        <p:nvCxnSpPr>
          <p:cNvPr id="47" name="Conector: angular 46">
            <a:extLst>
              <a:ext uri="{FF2B5EF4-FFF2-40B4-BE49-F238E27FC236}">
                <a16:creationId xmlns:a16="http://schemas.microsoft.com/office/drawing/2014/main" id="{D651D469-3F38-4AE7-98E0-B0D4040E4E51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8607189" y="4003069"/>
            <a:ext cx="155049" cy="1092"/>
          </a:xfrm>
          <a:prstGeom prst="bentConnector3">
            <a:avLst>
              <a:gd name="adj1" fmla="val 301802"/>
            </a:avLst>
          </a:prstGeom>
          <a:solidFill>
            <a:schemeClr val="accent1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FBF394B-82D2-4334-8226-2A1B71BED403}"/>
              </a:ext>
            </a:extLst>
          </p:cNvPr>
          <p:cNvSpPr txBox="1"/>
          <p:nvPr/>
        </p:nvSpPr>
        <p:spPr>
          <a:xfrm>
            <a:off x="7559611" y="5845442"/>
            <a:ext cx="2094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s-ES" sz="800" dirty="0">
                <a:solidFill>
                  <a:srgbClr val="22228B"/>
                </a:solidFill>
                <a:latin typeface="Arial" panose="020B0604020202020204" pitchFamily="34" charset="0"/>
              </a:rPr>
              <a:t>Española, Autonómica</a:t>
            </a:r>
          </a:p>
        </p:txBody>
      </p:sp>
      <p:cxnSp>
        <p:nvCxnSpPr>
          <p:cNvPr id="52" name="Conector: angular 51">
            <a:extLst>
              <a:ext uri="{FF2B5EF4-FFF2-40B4-BE49-F238E27FC236}">
                <a16:creationId xmlns:a16="http://schemas.microsoft.com/office/drawing/2014/main" id="{75F81799-334A-40F2-A938-A61E439C1EB9}"/>
              </a:ext>
            </a:extLst>
          </p:cNvPr>
          <p:cNvCxnSpPr>
            <a:cxnSpLocks/>
          </p:cNvCxnSpPr>
          <p:nvPr/>
        </p:nvCxnSpPr>
        <p:spPr bwMode="auto">
          <a:xfrm>
            <a:off x="5483671" y="4480297"/>
            <a:ext cx="1780158" cy="126295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6" name="CuadroTexto 55">
            <a:extLst>
              <a:ext uri="{FF2B5EF4-FFF2-40B4-BE49-F238E27FC236}">
                <a16:creationId xmlns:a16="http://schemas.microsoft.com/office/drawing/2014/main" id="{A166D2BD-29C2-4B66-9708-9DE57758D113}"/>
              </a:ext>
            </a:extLst>
          </p:cNvPr>
          <p:cNvSpPr txBox="1"/>
          <p:nvPr/>
        </p:nvSpPr>
        <p:spPr>
          <a:xfrm>
            <a:off x="9192749" y="2144821"/>
            <a:ext cx="1794227" cy="3364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</a:rPr>
              <a:t>2021</a:t>
            </a: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042E7B39-17F7-4735-888D-1AAEAA457890}"/>
              </a:ext>
            </a:extLst>
          </p:cNvPr>
          <p:cNvSpPr/>
          <p:nvPr/>
        </p:nvSpPr>
        <p:spPr bwMode="auto">
          <a:xfrm>
            <a:off x="8976773" y="2109230"/>
            <a:ext cx="432000" cy="43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54688D38-28DE-4112-BE4C-D3A598FA1899}"/>
              </a:ext>
            </a:extLst>
          </p:cNvPr>
          <p:cNvSpPr/>
          <p:nvPr/>
        </p:nvSpPr>
        <p:spPr bwMode="auto">
          <a:xfrm>
            <a:off x="9012749" y="2144821"/>
            <a:ext cx="36000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2BD2A17E-266F-4739-A411-1AEF78E04B96}"/>
              </a:ext>
            </a:extLst>
          </p:cNvPr>
          <p:cNvSpPr txBox="1"/>
          <p:nvPr/>
        </p:nvSpPr>
        <p:spPr>
          <a:xfrm>
            <a:off x="7891124" y="4361015"/>
            <a:ext cx="150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22228B"/>
                </a:solidFill>
                <a:latin typeface="Arial" panose="020B0604020202020204" pitchFamily="34" charset="0"/>
              </a:rPr>
              <a:t>Taxonomía Europea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447E1106-8AED-45BC-B24B-44E19A333B67}"/>
              </a:ext>
            </a:extLst>
          </p:cNvPr>
          <p:cNvSpPr txBox="1"/>
          <p:nvPr/>
        </p:nvSpPr>
        <p:spPr>
          <a:xfrm>
            <a:off x="9514558" y="2832705"/>
            <a:ext cx="136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22228B"/>
                </a:solidFill>
                <a:latin typeface="Arial" panose="020B0604020202020204" pitchFamily="34" charset="0"/>
              </a:rPr>
              <a:t>Ley de Cambio Climático</a:t>
            </a:r>
          </a:p>
        </p:txBody>
      </p:sp>
      <p:cxnSp>
        <p:nvCxnSpPr>
          <p:cNvPr id="62" name="Conector: angular 61">
            <a:extLst>
              <a:ext uri="{FF2B5EF4-FFF2-40B4-BE49-F238E27FC236}">
                <a16:creationId xmlns:a16="http://schemas.microsoft.com/office/drawing/2014/main" id="{F9FE6194-B4B3-4304-BC66-C769349CF09D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9545507" y="2247810"/>
            <a:ext cx="289821" cy="936104"/>
          </a:xfrm>
          <a:prstGeom prst="bentConnector3">
            <a:avLst>
              <a:gd name="adj1" fmla="val 49999"/>
            </a:avLst>
          </a:prstGeom>
          <a:solidFill>
            <a:schemeClr val="accent1"/>
          </a:solidFill>
          <a:ln w="190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CuadroTexto 57">
            <a:extLst>
              <a:ext uri="{FF2B5EF4-FFF2-40B4-BE49-F238E27FC236}">
                <a16:creationId xmlns:a16="http://schemas.microsoft.com/office/drawing/2014/main" id="{F95A1EBA-E091-4856-B444-7288234B4151}"/>
              </a:ext>
            </a:extLst>
          </p:cNvPr>
          <p:cNvSpPr txBox="1"/>
          <p:nvPr/>
        </p:nvSpPr>
        <p:spPr>
          <a:xfrm>
            <a:off x="6282448" y="4149159"/>
            <a:ext cx="1566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22228B"/>
                </a:solidFill>
                <a:latin typeface="Arial" panose="020B0604020202020204" pitchFamily="34" charset="0"/>
              </a:rPr>
              <a:t>Ley 11/2018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11C07BC6-2950-4584-BBA9-BBF30B307FE0}"/>
              </a:ext>
            </a:extLst>
          </p:cNvPr>
          <p:cNvSpPr txBox="1"/>
          <p:nvPr/>
        </p:nvSpPr>
        <p:spPr>
          <a:xfrm>
            <a:off x="6044170" y="4402969"/>
            <a:ext cx="2094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s-ES" sz="800" dirty="0">
                <a:solidFill>
                  <a:srgbClr val="22228B"/>
                </a:solidFill>
                <a:latin typeface="Arial" panose="020B0604020202020204" pitchFamily="34" charset="0"/>
              </a:rPr>
              <a:t>Información no financiera</a:t>
            </a:r>
          </a:p>
        </p:txBody>
      </p:sp>
      <p:pic>
        <p:nvPicPr>
          <p:cNvPr id="66" name="Imagen 65">
            <a:hlinkClick r:id="rId3"/>
            <a:extLst>
              <a:ext uri="{FF2B5EF4-FFF2-40B4-BE49-F238E27FC236}">
                <a16:creationId xmlns:a16="http://schemas.microsoft.com/office/drawing/2014/main" id="{3268E7D7-FD9D-40C4-B693-DEA5E3903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2709" y="177322"/>
            <a:ext cx="1169512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3982</Words>
  <Application>Microsoft Office PowerPoint</Application>
  <PresentationFormat>Panorámica</PresentationFormat>
  <Paragraphs>654</Paragraphs>
  <Slides>61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61</vt:i4>
      </vt:variant>
    </vt:vector>
  </HeadingPairs>
  <TitlesOfParts>
    <vt:vector size="73" baseType="lpstr">
      <vt:lpstr>arial</vt:lpstr>
      <vt:lpstr>arial</vt:lpstr>
      <vt:lpstr>Arial Black</vt:lpstr>
      <vt:lpstr>Barlow</vt:lpstr>
      <vt:lpstr>Calibri</vt:lpstr>
      <vt:lpstr>Calibri Light</vt:lpstr>
      <vt:lpstr>Courier New</vt:lpstr>
      <vt:lpstr>HelveticaNeueLT Std Med Cn</vt:lpstr>
      <vt:lpstr>Times New Roman</vt:lpstr>
      <vt:lpstr>Wingdings</vt:lpstr>
      <vt:lpstr>Tema de Office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Pilares de la Sostenibilidad</vt:lpstr>
      <vt:lpstr>Beneficios de la Estrategia de Sostenibilidad en una organización</vt:lpstr>
      <vt:lpstr>Tipos de estrategia de Sostenibilidad</vt:lpstr>
      <vt:lpstr>Presentación de PowerPoint</vt:lpstr>
      <vt:lpstr>Presentación de PowerPoint</vt:lpstr>
      <vt:lpstr>En enero de 2016 entraron en vigor los Objetivos de Desarrollo Sostenible (ODS) de Naciones Unidas, el plan de acción más ambicioso a favor de las personas, el planeta y la prosperidad hasta 2030.  El Pacto Mundial como iniciativa de la ONU para la sostenibilidad empresarial del sector privado, es catalizador de los esfuerzos de empresas y organizaciones en la consecución de los ODS</vt:lpstr>
      <vt:lpstr>Presentación de PowerPoint</vt:lpstr>
      <vt:lpstr>Ley 11/2018 de información no financiera y biodiversidad</vt:lpstr>
      <vt:lpstr>Presentación de PowerPoint</vt:lpstr>
      <vt:lpstr>Presentación de PowerPoint</vt:lpstr>
      <vt:lpstr>Presentación de PowerPoint</vt:lpstr>
      <vt:lpstr>Taxonomía Europea de Actividades Sostenibles</vt:lpstr>
      <vt:lpstr>Taxonomía Europea de Actividades Sostenibles</vt:lpstr>
      <vt:lpstr>Ley de cambio climático y transición energética</vt:lpstr>
      <vt:lpstr>Presentación de PowerPoint</vt:lpstr>
      <vt:lpstr>Presentación de PowerPoint</vt:lpstr>
      <vt:lpstr>Análisis interno: Diagnóstico de la situación</vt:lpstr>
      <vt:lpstr>Análisis externo: Grupos de interés</vt:lpstr>
      <vt:lpstr>Diagnóstico de la situación actual y materialidad</vt:lpstr>
      <vt:lpstr>Análisis de materialidad</vt:lpstr>
      <vt:lpstr>Presentación de PowerPoint</vt:lpstr>
      <vt:lpstr>Presentación de PowerPoint</vt:lpstr>
      <vt:lpstr>Presentación de PowerPoint</vt:lpstr>
      <vt:lpstr>Presentación de PowerPoint</vt:lpstr>
      <vt:lpstr>¿Qué es un Plan Director de Sostenibilidad?</vt:lpstr>
      <vt:lpstr>Plan Director de Sostenibilidad: Misión, metas</vt:lpstr>
      <vt:lpstr>Refuerzo de la organización y los procesos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Comunicación y transparencia</vt:lpstr>
      <vt:lpstr>Presentación de PowerPoint</vt:lpstr>
      <vt:lpstr>Presentación de PowerPoint</vt:lpstr>
      <vt:lpstr>Informe de Progreso o de compromiso.  Pacto Mundial</vt:lpstr>
      <vt:lpstr>Memoria de Sostenibilidad</vt:lpstr>
      <vt:lpstr>¿Por qué es importante una memoria de Sostenibilidad? </vt:lpstr>
      <vt:lpstr>Criterios generales de gri</vt:lpstr>
      <vt:lpstr>TIPOS DE MEMORIA SEGÚN LOS CONTENIDOS</vt:lpstr>
      <vt:lpstr>Presentación de PowerPoint</vt:lpstr>
      <vt:lpstr>Presentación de PowerPoint</vt:lpstr>
      <vt:lpstr>Presentación de PowerPoint</vt:lpstr>
      <vt:lpstr>Presentación de PowerPoint</vt:lpstr>
      <vt:lpstr>Verificación de la memoria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Hierro</dc:creator>
  <cp:lastModifiedBy>Raquel Hierro</cp:lastModifiedBy>
  <cp:revision>64</cp:revision>
  <dcterms:created xsi:type="dcterms:W3CDTF">2021-09-09T08:18:39Z</dcterms:created>
  <dcterms:modified xsi:type="dcterms:W3CDTF">2021-11-03T12:04:16Z</dcterms:modified>
</cp:coreProperties>
</file>